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401" r:id="rId2"/>
    <p:sldId id="346" r:id="rId3"/>
    <p:sldId id="347" r:id="rId4"/>
    <p:sldId id="348" r:id="rId5"/>
    <p:sldId id="350" r:id="rId6"/>
    <p:sldId id="391" r:id="rId7"/>
    <p:sldId id="392" r:id="rId8"/>
    <p:sldId id="393" r:id="rId9"/>
    <p:sldId id="395" r:id="rId10"/>
    <p:sldId id="396" r:id="rId11"/>
    <p:sldId id="397" r:id="rId12"/>
    <p:sldId id="398" r:id="rId13"/>
    <p:sldId id="399" r:id="rId14"/>
    <p:sldId id="400" r:id="rId15"/>
    <p:sldId id="327" r:id="rId16"/>
    <p:sldId id="364" r:id="rId17"/>
    <p:sldId id="328" r:id="rId18"/>
    <p:sldId id="329" r:id="rId19"/>
    <p:sldId id="330" r:id="rId20"/>
    <p:sldId id="331" r:id="rId21"/>
    <p:sldId id="351" r:id="rId22"/>
    <p:sldId id="326" r:id="rId23"/>
    <p:sldId id="332" r:id="rId24"/>
    <p:sldId id="333" r:id="rId25"/>
    <p:sldId id="352" r:id="rId26"/>
    <p:sldId id="353" r:id="rId27"/>
    <p:sldId id="367" r:id="rId28"/>
    <p:sldId id="368" r:id="rId29"/>
    <p:sldId id="369" r:id="rId30"/>
    <p:sldId id="370" r:id="rId31"/>
    <p:sldId id="371" r:id="rId32"/>
    <p:sldId id="372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84" r:id="rId46"/>
    <p:sldId id="355" r:id="rId47"/>
    <p:sldId id="356" r:id="rId48"/>
    <p:sldId id="387" r:id="rId49"/>
    <p:sldId id="388" r:id="rId50"/>
    <p:sldId id="389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5" r:id="rId59"/>
    <p:sldId id="366" r:id="rId60"/>
    <p:sldId id="285" r:id="rId61"/>
    <p:sldId id="286" r:id="rId62"/>
    <p:sldId id="287" r:id="rId63"/>
    <p:sldId id="288" r:id="rId64"/>
    <p:sldId id="269" r:id="rId65"/>
    <p:sldId id="270" r:id="rId66"/>
    <p:sldId id="271" r:id="rId67"/>
    <p:sldId id="272" r:id="rId68"/>
    <p:sldId id="27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9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9D629-6660-42B9-8401-C1A7874DEE39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C61C-82B5-4913-B513-79DB33E2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71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SML = Stochastic Maximum 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87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254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78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8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9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7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5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8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15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2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7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59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60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F661B-1A6E-4F3F-9D4E-81A1CE623343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2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E0969-1C95-E35F-A59E-34E511073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Representation learning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13C8B-F931-BD3E-C709-C147A1D7E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learning is about </a:t>
            </a:r>
            <a:r>
              <a:rPr lang="en-US" b="1" dirty="0"/>
              <a:t>teaching machines to find their own way of describing data</a:t>
            </a:r>
            <a:r>
              <a:rPr lang="en-US" dirty="0"/>
              <a:t> (in numbers/vectors), so they can solve tasks (like classification, prediction, or translation) more effectively.</a:t>
            </a:r>
          </a:p>
          <a:p>
            <a:r>
              <a:rPr lang="en-US" dirty="0"/>
              <a:t>Representation learning is </a:t>
            </a:r>
            <a:r>
              <a:rPr lang="en-US" b="1" dirty="0"/>
              <a:t>especially important in deep learning</a:t>
            </a:r>
            <a:r>
              <a:rPr lang="en-US" dirty="0"/>
              <a:t> because </a:t>
            </a:r>
            <a:r>
              <a:rPr lang="en-US" b="1" dirty="0"/>
              <a:t>deep neural networks are designed to automatically learn multiple levels of representations from raw data</a:t>
            </a:r>
            <a:r>
              <a:rPr lang="en-US" dirty="0"/>
              <a:t>.</a:t>
            </a:r>
          </a:p>
          <a:p>
            <a:r>
              <a:rPr lang="en-US" dirty="0"/>
              <a:t>Representation learning is at the </a:t>
            </a:r>
            <a:r>
              <a:rPr lang="en-US" b="1" dirty="0"/>
              <a:t>heart of deep learning</a:t>
            </a:r>
            <a:r>
              <a:rPr lang="en-US" dirty="0"/>
              <a:t> — it’s why deep learning works so well. Instead of us telling the model </a:t>
            </a:r>
            <a:r>
              <a:rPr lang="en-US" i="1" dirty="0"/>
              <a:t>what to look for</a:t>
            </a:r>
            <a:r>
              <a:rPr lang="en-US" dirty="0"/>
              <a:t>, the model </a:t>
            </a:r>
            <a:r>
              <a:rPr lang="en-US" i="1" dirty="0"/>
              <a:t>learns the right way to represent the data</a:t>
            </a:r>
            <a:r>
              <a:rPr lang="en-US" dirty="0"/>
              <a:t> through its layers.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696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74" y="145143"/>
            <a:ext cx="9851352" cy="630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5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45" y="2"/>
            <a:ext cx="952781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2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76" y="1"/>
            <a:ext cx="1004744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23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195" y="0"/>
            <a:ext cx="10147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5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78" y="0"/>
            <a:ext cx="10865744" cy="650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81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again? </a:t>
            </a:r>
            <a:r>
              <a:rPr lang="en-US" dirty="0"/>
              <a:t>Feature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16676"/>
            <a:ext cx="7688995" cy="48317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Raw features, such as pixel values of image, viewed as “low-level” representation of data</a:t>
            </a:r>
          </a:p>
          <a:p>
            <a:pPr lvl="1"/>
            <a:r>
              <a:rPr lang="en-US" dirty="0"/>
              <a:t>Can be complex &amp; high-dimensional</a:t>
            </a:r>
          </a:p>
          <a:p>
            <a:pPr lvl="1"/>
            <a:r>
              <a:rPr lang="en-US" dirty="0"/>
              <a:t>Observed variables (“nature”, observed/recorded data)</a:t>
            </a:r>
          </a:p>
          <a:p>
            <a:r>
              <a:rPr lang="en-US" b="1" dirty="0"/>
              <a:t>Abstract representations </a:t>
            </a:r>
            <a:r>
              <a:rPr lang="en-US" dirty="0"/>
              <a:t>= layers of feature detectors</a:t>
            </a:r>
          </a:p>
          <a:p>
            <a:pPr lvl="1"/>
            <a:r>
              <a:rPr lang="en-US" dirty="0"/>
              <a:t>Latent /unobserved variables that describe observed variables </a:t>
            </a:r>
          </a:p>
          <a:p>
            <a:pPr lvl="2"/>
            <a:r>
              <a:rPr lang="en-US" dirty="0"/>
              <a:t>Capture key aspects of data’s underlying stochastic process </a:t>
            </a:r>
          </a:p>
          <a:p>
            <a:pPr lvl="2"/>
            <a:r>
              <a:rPr lang="en-US" dirty="0"/>
              <a:t>Many concepts can be represented as (strict) hierarchies (such as a taxonomy of species) </a:t>
            </a:r>
            <a:r>
              <a:rPr lang="en-US" dirty="0">
                <a:sym typeface="Wingdings" panose="05000000000000000000" pitchFamily="2" charset="2"/>
              </a:rPr>
              <a:t> goal of model is to “learn” a plausible, structured unknown hierarchy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Idea:  extracting “structure” from “unstructured”/messy data</a:t>
            </a:r>
          </a:p>
          <a:p>
            <a:r>
              <a:rPr lang="en-US" b="1" dirty="0">
                <a:sym typeface="Wingdings" panose="05000000000000000000" pitchFamily="2" charset="2"/>
              </a:rPr>
              <a:t>Automatic feature engineering/crafting</a:t>
            </a:r>
          </a:p>
          <a:p>
            <a:r>
              <a:rPr lang="en-US" b="1" dirty="0"/>
              <a:t>Disentangling the underlying explanatory factors</a:t>
            </a:r>
          </a:p>
          <a:p>
            <a:pPr lvl="1"/>
            <a:r>
              <a:rPr lang="en-US" dirty="0"/>
              <a:t>Desire model to capture many factors of variation in data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4"/>
          <a:stretch/>
        </p:blipFill>
        <p:spPr>
          <a:xfrm>
            <a:off x="8833050" y="1646468"/>
            <a:ext cx="2973002" cy="4752493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5" name="Rectangle 4"/>
          <p:cNvSpPr/>
          <p:nvPr/>
        </p:nvSpPr>
        <p:spPr>
          <a:xfrm>
            <a:off x="8329871" y="6398961"/>
            <a:ext cx="39793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http://www.slideshare.net/roelofp/2014-1021-sicsdlnlpg</a:t>
            </a:r>
          </a:p>
        </p:txBody>
      </p:sp>
    </p:spTree>
    <p:extLst>
      <p:ext uri="{BB962C8B-B14F-4D97-AF65-F5344CB8AC3E}">
        <p14:creationId xmlns:p14="http://schemas.microsoft.com/office/powerpoint/2010/main" val="1366755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mohammadpz.github.io/posts/2015_08_03_summer_school_day_1/img/com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0"/>
            <a:ext cx="12147550" cy="63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705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06" y="3174999"/>
            <a:ext cx="120015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 Box 572"/>
          <p:cNvSpPr txBox="1">
            <a:spLocks noChangeArrowheads="1"/>
          </p:cNvSpPr>
          <p:nvPr/>
        </p:nvSpPr>
        <p:spPr bwMode="auto">
          <a:xfrm>
            <a:off x="3254344" y="3925887"/>
            <a:ext cx="735013" cy="3921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68564" tIns="34283" rIns="68564" bIns="3428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cxnSp>
        <p:nvCxnSpPr>
          <p:cNvPr id="98" name="Straight Arrow Connector 97"/>
          <p:cNvCxnSpPr/>
          <p:nvPr/>
        </p:nvCxnSpPr>
        <p:spPr>
          <a:xfrm rot="10800000" flipV="1">
            <a:off x="4319556" y="3489324"/>
            <a:ext cx="971550" cy="1588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99" name="Straight Arrow Connector 98"/>
          <p:cNvCxnSpPr/>
          <p:nvPr/>
        </p:nvCxnSpPr>
        <p:spPr>
          <a:xfrm rot="10800000" flipV="1">
            <a:off x="7105618" y="3489324"/>
            <a:ext cx="971550" cy="1588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00" name="Text Box 572"/>
          <p:cNvSpPr txBox="1">
            <a:spLocks noChangeArrowheads="1"/>
          </p:cNvSpPr>
          <p:nvPr/>
        </p:nvSpPr>
        <p:spPr bwMode="auto">
          <a:xfrm>
            <a:off x="3390869" y="4449762"/>
            <a:ext cx="1528763" cy="3921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68564" tIns="34283" rIns="68564" bIns="3428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space</a:t>
            </a:r>
          </a:p>
        </p:txBody>
      </p:sp>
      <p:sp>
        <p:nvSpPr>
          <p:cNvPr id="101" name="Text Box 572"/>
          <p:cNvSpPr txBox="1">
            <a:spLocks noChangeArrowheads="1"/>
          </p:cNvSpPr>
          <p:nvPr/>
        </p:nvSpPr>
        <p:spPr bwMode="auto">
          <a:xfrm>
            <a:off x="7126257" y="4497387"/>
            <a:ext cx="1857375" cy="3921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68564" tIns="34283" rIns="68564" bIns="3428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space</a:t>
            </a:r>
          </a:p>
        </p:txBody>
      </p:sp>
      <p:grpSp>
        <p:nvGrpSpPr>
          <p:cNvPr id="171016" name="Group 65"/>
          <p:cNvGrpSpPr>
            <a:grpSpLocks/>
          </p:cNvGrpSpPr>
          <p:nvPr/>
        </p:nvGrpSpPr>
        <p:grpSpPr bwMode="auto">
          <a:xfrm>
            <a:off x="3279744" y="5003800"/>
            <a:ext cx="1744663" cy="1514475"/>
            <a:chOff x="798512" y="4229100"/>
            <a:chExt cx="2325688" cy="2019300"/>
          </a:xfrm>
        </p:grpSpPr>
        <p:cxnSp>
          <p:nvCxnSpPr>
            <p:cNvPr id="171047" name="Straight Arrow Connector 102"/>
            <p:cNvCxnSpPr>
              <a:cxnSpLocks noChangeShapeType="1"/>
            </p:cNvCxnSpPr>
            <p:nvPr/>
          </p:nvCxnSpPr>
          <p:spPr bwMode="auto">
            <a:xfrm rot="5400000" flipH="1" flipV="1">
              <a:off x="-59532" y="5276056"/>
              <a:ext cx="1943100" cy="1588"/>
            </a:xfrm>
            <a:prstGeom prst="straightConnector1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1048" name="Straight Arrow Connector 103"/>
            <p:cNvCxnSpPr>
              <a:cxnSpLocks noChangeShapeType="1"/>
            </p:cNvCxnSpPr>
            <p:nvPr/>
          </p:nvCxnSpPr>
          <p:spPr bwMode="auto">
            <a:xfrm>
              <a:off x="798512" y="6172200"/>
              <a:ext cx="2325688" cy="1588"/>
            </a:xfrm>
            <a:prstGeom prst="straightConnector1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5" name="Minus 104"/>
            <p:cNvSpPr/>
            <p:nvPr/>
          </p:nvSpPr>
          <p:spPr>
            <a:xfrm>
              <a:off x="2298888" y="5562600"/>
              <a:ext cx="190457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6" name="Minus 105"/>
            <p:cNvSpPr/>
            <p:nvPr/>
          </p:nvSpPr>
          <p:spPr>
            <a:xfrm>
              <a:off x="2603618" y="4686300"/>
              <a:ext cx="190457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7" name="Minus 106"/>
            <p:cNvSpPr/>
            <p:nvPr/>
          </p:nvSpPr>
          <p:spPr>
            <a:xfrm>
              <a:off x="1498970" y="5143500"/>
              <a:ext cx="190457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8" name="Minus 107"/>
            <p:cNvSpPr/>
            <p:nvPr/>
          </p:nvSpPr>
          <p:spPr>
            <a:xfrm>
              <a:off x="1460879" y="4305300"/>
              <a:ext cx="190457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9" name="Plus 108"/>
            <p:cNvSpPr>
              <a:spLocks/>
            </p:cNvSpPr>
            <p:nvPr/>
          </p:nvSpPr>
          <p:spPr>
            <a:xfrm>
              <a:off x="2184614" y="5067300"/>
              <a:ext cx="251825" cy="251884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0" name="Plus 109"/>
            <p:cNvSpPr>
              <a:spLocks/>
            </p:cNvSpPr>
            <p:nvPr/>
          </p:nvSpPr>
          <p:spPr>
            <a:xfrm>
              <a:off x="2108431" y="4229100"/>
              <a:ext cx="251825" cy="251884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1" name="Plus 110"/>
            <p:cNvSpPr>
              <a:spLocks/>
            </p:cNvSpPr>
            <p:nvPr/>
          </p:nvSpPr>
          <p:spPr>
            <a:xfrm>
              <a:off x="1194239" y="4762500"/>
              <a:ext cx="251825" cy="251884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2" name="Plus 111"/>
            <p:cNvSpPr>
              <a:spLocks/>
            </p:cNvSpPr>
            <p:nvPr/>
          </p:nvSpPr>
          <p:spPr>
            <a:xfrm>
              <a:off x="1651335" y="5577417"/>
              <a:ext cx="251825" cy="251883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54"/>
          <p:cNvGrpSpPr>
            <a:grpSpLocks/>
          </p:cNvGrpSpPr>
          <p:nvPr/>
        </p:nvGrpSpPr>
        <p:grpSpPr bwMode="auto">
          <a:xfrm>
            <a:off x="6948456" y="4946650"/>
            <a:ext cx="2057400" cy="1654175"/>
            <a:chOff x="5562600" y="3853190"/>
            <a:chExt cx="2743200" cy="2204710"/>
          </a:xfrm>
        </p:grpSpPr>
        <p:cxnSp>
          <p:nvCxnSpPr>
            <p:cNvPr id="171036" name="Straight Arrow Connector 113"/>
            <p:cNvCxnSpPr>
              <a:cxnSpLocks noChangeShapeType="1"/>
            </p:cNvCxnSpPr>
            <p:nvPr/>
          </p:nvCxnSpPr>
          <p:spPr bwMode="auto">
            <a:xfrm rot="5400000" flipH="1" flipV="1">
              <a:off x="4704556" y="5085556"/>
              <a:ext cx="1943100" cy="1588"/>
            </a:xfrm>
            <a:prstGeom prst="straightConnector1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1037" name="Straight Arrow Connector 114"/>
            <p:cNvCxnSpPr>
              <a:cxnSpLocks noChangeShapeType="1"/>
            </p:cNvCxnSpPr>
            <p:nvPr/>
          </p:nvCxnSpPr>
          <p:spPr bwMode="auto">
            <a:xfrm>
              <a:off x="5562600" y="5981700"/>
              <a:ext cx="2325688" cy="1588"/>
            </a:xfrm>
            <a:prstGeom prst="straightConnector1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6" name="Minus 115"/>
            <p:cNvSpPr/>
            <p:nvPr/>
          </p:nvSpPr>
          <p:spPr>
            <a:xfrm>
              <a:off x="7124700" y="5220026"/>
              <a:ext cx="190500" cy="228511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7" name="Minus 116"/>
            <p:cNvSpPr/>
            <p:nvPr/>
          </p:nvSpPr>
          <p:spPr>
            <a:xfrm>
              <a:off x="6667500" y="5638963"/>
              <a:ext cx="190500" cy="228511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8" name="Minus 117"/>
            <p:cNvSpPr/>
            <p:nvPr/>
          </p:nvSpPr>
          <p:spPr>
            <a:xfrm>
              <a:off x="6324600" y="4801088"/>
              <a:ext cx="190500" cy="228511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9" name="Minus 118"/>
            <p:cNvSpPr/>
            <p:nvPr/>
          </p:nvSpPr>
          <p:spPr>
            <a:xfrm>
              <a:off x="5943600" y="5296196"/>
              <a:ext cx="190500" cy="228511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71042" name="Straight Connector 119"/>
            <p:cNvCxnSpPr>
              <a:cxnSpLocks noChangeShapeType="1"/>
            </p:cNvCxnSpPr>
            <p:nvPr/>
          </p:nvCxnSpPr>
          <p:spPr bwMode="auto">
            <a:xfrm>
              <a:off x="5867400" y="3924300"/>
              <a:ext cx="2247900" cy="1866900"/>
            </a:xfrm>
            <a:prstGeom prst="line">
              <a:avLst/>
            </a:prstGeom>
            <a:noFill/>
            <a:ln w="25400" algn="ctr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1" name="Plus 120"/>
            <p:cNvSpPr>
              <a:spLocks/>
            </p:cNvSpPr>
            <p:nvPr/>
          </p:nvSpPr>
          <p:spPr>
            <a:xfrm>
              <a:off x="7063316" y="4396963"/>
              <a:ext cx="251884" cy="251785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2" name="Plus 121"/>
            <p:cNvSpPr>
              <a:spLocks/>
            </p:cNvSpPr>
            <p:nvPr/>
          </p:nvSpPr>
          <p:spPr>
            <a:xfrm>
              <a:off x="6705600" y="3853190"/>
              <a:ext cx="251883" cy="251786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3" name="Plus 122"/>
            <p:cNvSpPr>
              <a:spLocks/>
            </p:cNvSpPr>
            <p:nvPr/>
          </p:nvSpPr>
          <p:spPr>
            <a:xfrm>
              <a:off x="7520516" y="4701644"/>
              <a:ext cx="251884" cy="251785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4" name="Plus 123"/>
            <p:cNvSpPr>
              <a:spLocks/>
            </p:cNvSpPr>
            <p:nvPr/>
          </p:nvSpPr>
          <p:spPr>
            <a:xfrm>
              <a:off x="8053916" y="4473133"/>
              <a:ext cx="251884" cy="251785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71018" name="Group 50"/>
          <p:cNvGrpSpPr>
            <a:grpSpLocks/>
          </p:cNvGrpSpPr>
          <p:nvPr/>
        </p:nvGrpSpPr>
        <p:grpSpPr bwMode="auto">
          <a:xfrm>
            <a:off x="5119656" y="4260849"/>
            <a:ext cx="1865312" cy="628650"/>
            <a:chOff x="2743200" y="2785240"/>
            <a:chExt cx="2487504" cy="838200"/>
          </a:xfrm>
        </p:grpSpPr>
        <p:sp>
          <p:nvSpPr>
            <p:cNvPr id="126" name="Plus 125"/>
            <p:cNvSpPr>
              <a:spLocks/>
            </p:cNvSpPr>
            <p:nvPr/>
          </p:nvSpPr>
          <p:spPr>
            <a:xfrm>
              <a:off x="2832115" y="2948224"/>
              <a:ext cx="251925" cy="254000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7" name="Text Box 572"/>
            <p:cNvSpPr txBox="1">
              <a:spLocks noChangeArrowheads="1"/>
            </p:cNvSpPr>
            <p:nvPr/>
          </p:nvSpPr>
          <p:spPr bwMode="auto">
            <a:xfrm>
              <a:off x="2999359" y="2876257"/>
              <a:ext cx="1503088" cy="42968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Motorbikes</a:t>
              </a:r>
            </a:p>
          </p:txBody>
        </p:sp>
        <p:sp>
          <p:nvSpPr>
            <p:cNvPr id="128" name="Minus 127"/>
            <p:cNvSpPr/>
            <p:nvPr/>
          </p:nvSpPr>
          <p:spPr>
            <a:xfrm>
              <a:off x="2870222" y="3278424"/>
              <a:ext cx="190532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9" name="Text Box 572"/>
            <p:cNvSpPr txBox="1">
              <a:spLocks noChangeArrowheads="1"/>
            </p:cNvSpPr>
            <p:nvPr/>
          </p:nvSpPr>
          <p:spPr bwMode="auto">
            <a:xfrm>
              <a:off x="2999359" y="3181057"/>
              <a:ext cx="2231345" cy="42968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“Non”-Motorbikes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743200" y="2785240"/>
              <a:ext cx="2438813" cy="83820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31" name="AutoShape 6"/>
          <p:cNvSpPr>
            <a:spLocks noChangeArrowheads="1"/>
          </p:cNvSpPr>
          <p:nvPr/>
        </p:nvSpPr>
        <p:spPr bwMode="auto">
          <a:xfrm>
            <a:off x="5405406" y="3232149"/>
            <a:ext cx="1543050" cy="622300"/>
          </a:xfrm>
          <a:prstGeom prst="roundRect">
            <a:avLst>
              <a:gd name="adj" fmla="val 171"/>
            </a:avLst>
          </a:prstGeom>
          <a:solidFill>
            <a:srgbClr val="FFFFCC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61198" tIns="30599" rIns="61198" bIns="30599" anchor="ctr" anchorCtr="1"/>
          <a:lstStyle/>
          <a:p>
            <a:pPr algn="ctr" defTabSz="305477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tabLst>
                <a:tab pos="492219" algn="l"/>
                <a:tab pos="984436" algn="l"/>
              </a:tabLst>
              <a:defRPr/>
            </a:pPr>
            <a:r>
              <a:rPr lang="en-GB" sz="1650" kern="0" dirty="0">
                <a:solidFill>
                  <a:prstClr val="black"/>
                </a:solidFill>
                <a:latin typeface="Arial" charset="0"/>
                <a:cs typeface="Arial" panose="020B0604020202020204" pitchFamily="34" charset="0"/>
              </a:rPr>
              <a:t>Feature representation</a:t>
            </a:r>
          </a:p>
        </p:txBody>
      </p:sp>
      <p:sp>
        <p:nvSpPr>
          <p:cNvPr id="132" name="AutoShape 4"/>
          <p:cNvSpPr>
            <a:spLocks noChangeArrowheads="1"/>
          </p:cNvSpPr>
          <p:nvPr/>
        </p:nvSpPr>
        <p:spPr bwMode="auto">
          <a:xfrm>
            <a:off x="8205756" y="3232149"/>
            <a:ext cx="1244600" cy="622300"/>
          </a:xfrm>
          <a:prstGeom prst="roundRect">
            <a:avLst>
              <a:gd name="adj" fmla="val 171"/>
            </a:avLst>
          </a:prstGeom>
          <a:solidFill>
            <a:srgbClr val="E6E6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61198" tIns="30599" rIns="61198" bIns="30599" anchor="ctr" anchorCtr="1"/>
          <a:lstStyle/>
          <a:p>
            <a:pPr algn="ctr" defTabSz="305477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tabLst>
                <a:tab pos="492219" algn="l"/>
                <a:tab pos="984436" algn="l"/>
              </a:tabLst>
              <a:defRPr/>
            </a:pPr>
            <a:r>
              <a:rPr lang="en-GB" sz="1650" kern="0" dirty="0">
                <a:solidFill>
                  <a:prstClr val="black"/>
                </a:solidFill>
                <a:latin typeface="Arial" charset="0"/>
                <a:cs typeface="Arial" panose="020B0604020202020204" pitchFamily="34" charset="0"/>
              </a:rPr>
              <a:t>Learning</a:t>
            </a:r>
          </a:p>
          <a:p>
            <a:pPr algn="ctr" defTabSz="305477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tabLst>
                <a:tab pos="492219" algn="l"/>
                <a:tab pos="984436" algn="l"/>
              </a:tabLst>
              <a:defRPr/>
            </a:pPr>
            <a:r>
              <a:rPr lang="en-GB" sz="1650" kern="0" dirty="0">
                <a:solidFill>
                  <a:prstClr val="black"/>
                </a:solidFill>
                <a:latin typeface="Arial" charset="0"/>
                <a:cs typeface="Arial" panose="020B0604020202020204" pitchFamily="34" charset="0"/>
              </a:rPr>
              <a:t>algorithm</a:t>
            </a:r>
          </a:p>
        </p:txBody>
      </p:sp>
      <p:sp>
        <p:nvSpPr>
          <p:cNvPr id="133" name="Text Box 572"/>
          <p:cNvSpPr txBox="1">
            <a:spLocks noChangeArrowheads="1"/>
          </p:cNvSpPr>
          <p:nvPr/>
        </p:nvSpPr>
        <p:spPr bwMode="auto">
          <a:xfrm>
            <a:off x="4506881" y="6475413"/>
            <a:ext cx="696912" cy="30003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68564" tIns="34283" rIns="68564" bIns="3428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pixel 1</a:t>
            </a:r>
          </a:p>
        </p:txBody>
      </p:sp>
      <p:sp>
        <p:nvSpPr>
          <p:cNvPr id="134" name="Text Box 572"/>
          <p:cNvSpPr txBox="1">
            <a:spLocks noChangeArrowheads="1"/>
          </p:cNvSpPr>
          <p:nvPr/>
        </p:nvSpPr>
        <p:spPr bwMode="auto">
          <a:xfrm>
            <a:off x="2993231" y="5148696"/>
            <a:ext cx="369300" cy="62708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vert270" wrap="none" lIns="68564" tIns="34283" rIns="68564" bIns="3428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pixel 2</a:t>
            </a:r>
          </a:p>
        </p:txBody>
      </p:sp>
      <p:sp>
        <p:nvSpPr>
          <p:cNvPr id="135" name="Text Box 572"/>
          <p:cNvSpPr txBox="1">
            <a:spLocks noChangeArrowheads="1"/>
          </p:cNvSpPr>
          <p:nvPr/>
        </p:nvSpPr>
        <p:spPr bwMode="auto">
          <a:xfrm>
            <a:off x="8175594" y="6557963"/>
            <a:ext cx="771525" cy="30003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68564" tIns="34283" rIns="68564" bIns="3428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“wheel”</a:t>
            </a:r>
          </a:p>
        </p:txBody>
      </p:sp>
      <p:sp>
        <p:nvSpPr>
          <p:cNvPr id="136" name="Text Box 572"/>
          <p:cNvSpPr txBox="1">
            <a:spLocks noChangeArrowheads="1"/>
          </p:cNvSpPr>
          <p:nvPr/>
        </p:nvSpPr>
        <p:spPr bwMode="auto">
          <a:xfrm>
            <a:off x="6645799" y="5044676"/>
            <a:ext cx="369300" cy="7777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vert270" wrap="none" lIns="68564" tIns="34283" rIns="68564" bIns="3428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“handle”</a:t>
            </a:r>
          </a:p>
        </p:txBody>
      </p:sp>
      <p:grpSp>
        <p:nvGrpSpPr>
          <p:cNvPr id="171025" name="Group 82"/>
          <p:cNvGrpSpPr>
            <a:grpSpLocks/>
          </p:cNvGrpSpPr>
          <p:nvPr/>
        </p:nvGrpSpPr>
        <p:grpSpPr bwMode="auto">
          <a:xfrm>
            <a:off x="3625819" y="2935288"/>
            <a:ext cx="1279525" cy="1025525"/>
            <a:chOff x="1284767" y="1431938"/>
            <a:chExt cx="1706810" cy="1368061"/>
          </a:xfrm>
        </p:grpSpPr>
        <p:sp>
          <p:nvSpPr>
            <p:cNvPr id="138" name="Rectangle 137"/>
            <p:cNvSpPr>
              <a:spLocks noChangeAspect="1"/>
            </p:cNvSpPr>
            <p:nvPr/>
          </p:nvSpPr>
          <p:spPr>
            <a:xfrm>
              <a:off x="1500765" y="2111732"/>
              <a:ext cx="609878" cy="609910"/>
            </a:xfrm>
            <a:prstGeom prst="rect">
              <a:avLst/>
            </a:prstGeom>
            <a:noFill/>
            <a:ln w="38100" cap="flat" cmpd="sng" algn="ctr">
              <a:solidFill>
                <a:srgbClr val="92D05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9" name="Rectangle 138"/>
            <p:cNvSpPr>
              <a:spLocks noChangeAspect="1"/>
            </p:cNvSpPr>
            <p:nvPr/>
          </p:nvSpPr>
          <p:spPr>
            <a:xfrm>
              <a:off x="1284767" y="1599239"/>
              <a:ext cx="609878" cy="609910"/>
            </a:xfrm>
            <a:prstGeom prst="rect">
              <a:avLst/>
            </a:prstGeom>
            <a:noFill/>
            <a:ln w="38100" cap="flat" cmpd="sng" algn="ctr">
              <a:solidFill>
                <a:srgbClr val="92D05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67587" y="1431938"/>
              <a:ext cx="1168932" cy="4913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handle</a:t>
              </a:r>
              <a:endParaRPr lang="ko-KR" altLang="en-US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41232" y="2308683"/>
              <a:ext cx="1050345" cy="4913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wheel</a:t>
              </a:r>
              <a:endParaRPr lang="ko-KR" altLang="en-US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0" name="Title 1"/>
          <p:cNvSpPr txBox="1">
            <a:spLocks/>
          </p:cNvSpPr>
          <p:nvPr/>
        </p:nvSpPr>
        <p:spPr bwMode="auto">
          <a:xfrm>
            <a:off x="1695450" y="298450"/>
            <a:ext cx="881538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dirty="0">
                <a:solidFill>
                  <a:prstClr val="black"/>
                </a:solidFill>
              </a:rPr>
              <a:t>Representation Learning</a:t>
            </a:r>
          </a:p>
        </p:txBody>
      </p:sp>
      <p:sp>
        <p:nvSpPr>
          <p:cNvPr id="49" name="AutoShape 2"/>
          <p:cNvSpPr>
            <a:spLocks noChangeArrowheads="1"/>
          </p:cNvSpPr>
          <p:nvPr/>
        </p:nvSpPr>
        <p:spPr bwMode="auto">
          <a:xfrm>
            <a:off x="3568669" y="1802607"/>
            <a:ext cx="1089025" cy="466725"/>
          </a:xfrm>
          <a:prstGeom prst="roundRect">
            <a:avLst>
              <a:gd name="adj" fmla="val 231"/>
            </a:avLst>
          </a:prstGeom>
          <a:solidFill>
            <a:srgbClr val="FFFF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61211" tIns="30605" rIns="61211" bIns="30605" anchor="ctr" anchorCtr="1"/>
          <a:lstStyle>
            <a:lvl1pPr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ct val="100000"/>
              </a:spcBef>
              <a:buClr>
                <a:srgbClr val="000000"/>
              </a:buClr>
              <a:buSzPct val="45000"/>
              <a:defRPr/>
            </a:pPr>
            <a:r>
              <a:rPr lang="en-GB" altLang="en-US" sz="1650">
                <a:solidFill>
                  <a:srgbClr val="000000"/>
                </a:solidFill>
                <a:latin typeface="Arial" panose="020B0604020202020204" pitchFamily="34" charset="0"/>
              </a:rPr>
              <a:t>Sensor</a:t>
            </a:r>
          </a:p>
        </p:txBody>
      </p:sp>
      <p:sp>
        <p:nvSpPr>
          <p:cNvPr id="51" name="AutoShape 4"/>
          <p:cNvSpPr>
            <a:spLocks noChangeArrowheads="1"/>
          </p:cNvSpPr>
          <p:nvPr/>
        </p:nvSpPr>
        <p:spPr bwMode="auto">
          <a:xfrm>
            <a:off x="7681881" y="1732757"/>
            <a:ext cx="1244600" cy="620712"/>
          </a:xfrm>
          <a:prstGeom prst="roundRect">
            <a:avLst>
              <a:gd name="adj" fmla="val 171"/>
            </a:avLst>
          </a:prstGeom>
          <a:solidFill>
            <a:srgbClr val="E6E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61211" tIns="30605" rIns="61211" bIns="30605" anchor="ctr" anchorCtr="1"/>
          <a:lstStyle>
            <a:lvl1pPr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  <a:defRPr/>
            </a:pPr>
            <a:r>
              <a:rPr lang="en-GB" altLang="en-US" sz="1650">
                <a:solidFill>
                  <a:srgbClr val="000000"/>
                </a:solidFill>
                <a:latin typeface="Arial" panose="020B0604020202020204" pitchFamily="34" charset="0"/>
              </a:rPr>
              <a:t>Learning</a:t>
            </a:r>
          </a:p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  <a:defRPr/>
            </a:pPr>
            <a:r>
              <a:rPr lang="en-GB" altLang="en-US" sz="1650">
                <a:solidFill>
                  <a:srgbClr val="000000"/>
                </a:solidFill>
                <a:latin typeface="Arial" panose="020B0604020202020204" pitchFamily="34" charset="0"/>
              </a:rPr>
              <a:t>algorithm</a:t>
            </a:r>
          </a:p>
        </p:txBody>
      </p:sp>
      <p:sp>
        <p:nvSpPr>
          <p:cNvPr id="52" name="AutoShape 6"/>
          <p:cNvSpPr>
            <a:spLocks noChangeArrowheads="1"/>
          </p:cNvSpPr>
          <p:nvPr/>
        </p:nvSpPr>
        <p:spPr bwMode="auto">
          <a:xfrm>
            <a:off x="5340319" y="1732757"/>
            <a:ext cx="1711325" cy="623887"/>
          </a:xfrm>
          <a:prstGeom prst="roundRect">
            <a:avLst>
              <a:gd name="adj" fmla="val 171"/>
            </a:avLst>
          </a:prstGeom>
          <a:solidFill>
            <a:srgbClr val="FFFF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61211" tIns="30605" rIns="61211" bIns="30605" anchor="ctr" anchorCtr="1"/>
          <a:lstStyle>
            <a:lvl1pPr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ct val="100000"/>
              </a:spcBef>
              <a:buClr>
                <a:srgbClr val="000000"/>
              </a:buClr>
              <a:buSzPct val="45000"/>
              <a:defRPr/>
            </a:pPr>
            <a:r>
              <a:rPr lang="en-GB" altLang="en-US" sz="1650" dirty="0">
                <a:solidFill>
                  <a:srgbClr val="000000"/>
                </a:solidFill>
                <a:latin typeface="Arial" panose="020B0604020202020204" pitchFamily="34" charset="0"/>
              </a:rPr>
              <a:t>Feature Representation</a:t>
            </a:r>
          </a:p>
        </p:txBody>
      </p:sp>
      <p:cxnSp>
        <p:nvCxnSpPr>
          <p:cNvPr id="53" name="AutoShape 26"/>
          <p:cNvCxnSpPr>
            <a:cxnSpLocks noChangeShapeType="1"/>
            <a:stCxn id="49" idx="3"/>
            <a:endCxn id="52" idx="1"/>
          </p:cNvCxnSpPr>
          <p:nvPr/>
        </p:nvCxnSpPr>
        <p:spPr bwMode="auto">
          <a:xfrm>
            <a:off x="4657694" y="2037557"/>
            <a:ext cx="684212" cy="6350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26"/>
          <p:cNvCxnSpPr>
            <a:cxnSpLocks noChangeShapeType="1"/>
            <a:stCxn id="52" idx="3"/>
            <a:endCxn id="51" idx="1"/>
          </p:cNvCxnSpPr>
          <p:nvPr/>
        </p:nvCxnSpPr>
        <p:spPr bwMode="auto">
          <a:xfrm flipV="1">
            <a:off x="7051644" y="2042319"/>
            <a:ext cx="630237" cy="1588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5195856" y="1648619"/>
            <a:ext cx="1981200" cy="8509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7865" tIns="33338" rIns="67865" bIns="333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812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35" grpId="0"/>
      <p:bldP spid="5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266" y="75593"/>
            <a:ext cx="4853342" cy="6767516"/>
          </a:xfrm>
        </p:spPr>
      </p:pic>
    </p:spTree>
    <p:extLst>
      <p:ext uri="{BB962C8B-B14F-4D97-AF65-F5344CB8AC3E}">
        <p14:creationId xmlns:p14="http://schemas.microsoft.com/office/powerpoint/2010/main" val="49018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Manifold Hypothesis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69" y="1758723"/>
            <a:ext cx="6358742" cy="4195762"/>
          </a:xfrm>
        </p:spPr>
      </p:pic>
      <p:sp>
        <p:nvSpPr>
          <p:cNvPr id="4" name="Rectangle 3"/>
          <p:cNvSpPr/>
          <p:nvPr/>
        </p:nvSpPr>
        <p:spPr>
          <a:xfrm>
            <a:off x="4623903" y="6459410"/>
            <a:ext cx="7568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400" b="1" dirty="0"/>
              <a:t>*Can apply to supervised/semi-supervised learning = Manifold Tangent Classifier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21973" y="1265420"/>
            <a:ext cx="5293216" cy="5592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Manifold = a connected set of points (notion of neighborhood)</a:t>
            </a:r>
          </a:p>
          <a:p>
            <a:pPr lvl="1"/>
            <a:r>
              <a:rPr lang="en-US" dirty="0"/>
              <a:t>Can be approximated by considering only small number of degrees of freedom (dimensions) -- Embedded in higher-dimensional space</a:t>
            </a:r>
          </a:p>
          <a:p>
            <a:pPr lvl="1"/>
            <a:r>
              <a:rPr lang="en-US" dirty="0"/>
              <a:t>Can move along certain directions on manifold</a:t>
            </a:r>
          </a:p>
          <a:p>
            <a:r>
              <a:rPr lang="en-US" dirty="0"/>
              <a:t>Assumption: most inputs in           are invalid, probability mass concentrated at manifold containing subset of points</a:t>
            </a:r>
          </a:p>
          <a:p>
            <a:pPr lvl="1"/>
            <a:r>
              <a:rPr lang="en-US" dirty="0"/>
              <a:t>Interesting variations happen when move across manifolds</a:t>
            </a:r>
          </a:p>
          <a:p>
            <a:pPr lvl="1"/>
            <a:r>
              <a:rPr lang="en-US" dirty="0"/>
              <a:t>Examples connected by examples</a:t>
            </a:r>
          </a:p>
          <a:p>
            <a:r>
              <a:rPr lang="en-US" dirty="0"/>
              <a:t>Might not always be valid!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429000"/>
            <a:ext cx="373338" cy="33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37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&amp; Exhaustive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76400"/>
            <a:ext cx="6888030" cy="47857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Manual Search</a:t>
            </a:r>
          </a:p>
          <a:p>
            <a:pPr lvl="1"/>
            <a:r>
              <a:rPr lang="en-US" dirty="0"/>
              <a:t>Explore a few configurations, based on literature/heuristics</a:t>
            </a:r>
          </a:p>
          <a:p>
            <a:pPr lvl="1"/>
            <a:r>
              <a:rPr lang="en-US" dirty="0"/>
              <a:t>Select lowest validation loss configuration</a:t>
            </a:r>
          </a:p>
          <a:p>
            <a:r>
              <a:rPr lang="en-US" dirty="0"/>
              <a:t>Grid Search</a:t>
            </a:r>
          </a:p>
          <a:p>
            <a:pPr lvl="1"/>
            <a:r>
              <a:rPr lang="en-US" dirty="0"/>
              <a:t>Compose an n-dimensional hypercube, where along each axis is a hyper-parameter (length determined by max &amp; min values to explore)</a:t>
            </a:r>
          </a:p>
          <a:p>
            <a:pPr lvl="1"/>
            <a:r>
              <a:rPr lang="en-US" dirty="0"/>
              <a:t>Exhaustively calculate loss/error for each configuration (or combination of meta-parameter values) in hypercube</a:t>
            </a:r>
          </a:p>
          <a:p>
            <a:pPr lvl="2"/>
            <a:r>
              <a:rPr lang="en-US" dirty="0"/>
              <a:t>Choose lowest error/minimal loss configuration as optimal model</a:t>
            </a:r>
          </a:p>
          <a:p>
            <a:pPr lvl="2"/>
            <a:r>
              <a:rPr lang="en-US" dirty="0"/>
              <a:t>Loss/error is calculated on a held-out validation/development set (or in held-out set in cross-fold validation schemes)</a:t>
            </a:r>
          </a:p>
          <a:p>
            <a:pPr lvl="1"/>
            <a:r>
              <a:rPr lang="en-US" dirty="0"/>
              <a:t>Will ultimately find optimal model (given coarseness of grid-search), but will take a really long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22" y="2707530"/>
            <a:ext cx="4191000" cy="2800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6091" y="5640946"/>
            <a:ext cx="294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Deep tuning!</a:t>
            </a:r>
          </a:p>
        </p:txBody>
      </p:sp>
    </p:spTree>
    <p:extLst>
      <p:ext uri="{BB962C8B-B14F-4D97-AF65-F5344CB8AC3E}">
        <p14:creationId xmlns:p14="http://schemas.microsoft.com/office/powerpoint/2010/main" val="2019618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90" y="104988"/>
            <a:ext cx="9404723" cy="1400530"/>
          </a:xfrm>
        </p:spPr>
        <p:txBody>
          <a:bodyPr/>
          <a:lstStyle/>
          <a:p>
            <a:r>
              <a:rPr lang="en-US" sz="4000" dirty="0"/>
              <a:t>Manifold Learning: Infer the Underlying Manifold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96" y="1505518"/>
            <a:ext cx="9202174" cy="4594542"/>
          </a:xfrm>
        </p:spPr>
      </p:pic>
    </p:spTree>
    <p:extLst>
      <p:ext uri="{BB962C8B-B14F-4D97-AF65-F5344CB8AC3E}">
        <p14:creationId xmlns:p14="http://schemas.microsoft.com/office/powerpoint/2010/main" val="1680406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04" y="365125"/>
            <a:ext cx="6143192" cy="59993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74211" y="6488668"/>
            <a:ext cx="6043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http://colah.github.io/posts/2014-03-NN-Manifolds-Topology/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3061015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38" y="5972"/>
            <a:ext cx="10515600" cy="1325563"/>
          </a:xfrm>
        </p:spPr>
        <p:txBody>
          <a:bodyPr/>
          <a:lstStyle/>
          <a:p>
            <a:r>
              <a:rPr lang="en-US" dirty="0"/>
              <a:t>Mapping to Spaces to Visualize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58" y="1434300"/>
            <a:ext cx="4479745" cy="2738454"/>
          </a:xfrm>
        </p:spPr>
        <p:txBody>
          <a:bodyPr>
            <a:normAutofit/>
          </a:bodyPr>
          <a:lstStyle/>
          <a:p>
            <a:r>
              <a:rPr lang="en-US" dirty="0"/>
              <a:t>Dimensionality reduction/visualization</a:t>
            </a:r>
          </a:p>
          <a:p>
            <a:pPr lvl="1"/>
            <a:r>
              <a:rPr lang="en-US" dirty="0"/>
              <a:t>Pre-training, t-SNE</a:t>
            </a:r>
          </a:p>
          <a:p>
            <a:pPr lvl="1"/>
            <a:r>
              <a:rPr lang="en-US" dirty="0"/>
              <a:t>Useful mappings from </a:t>
            </a:r>
            <a:r>
              <a:rPr lang="en-US" i="1" dirty="0"/>
              <a:t>n</a:t>
            </a:r>
            <a:r>
              <a:rPr lang="en-US" dirty="0"/>
              <a:t>-D space to 2D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388" y="1690688"/>
            <a:ext cx="7616082" cy="54389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62671" y="1896218"/>
            <a:ext cx="3094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https://lvdmaaten.github.io/tsne/</a:t>
            </a:r>
          </a:p>
        </p:txBody>
      </p:sp>
    </p:spTree>
    <p:extLst>
      <p:ext uri="{BB962C8B-B14F-4D97-AF65-F5344CB8AC3E}">
        <p14:creationId xmlns:p14="http://schemas.microsoft.com/office/powerpoint/2010/main" val="2773817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“Shallow”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424" y="1383806"/>
            <a:ext cx="10230095" cy="2995011"/>
          </a:xfrm>
        </p:spPr>
        <p:txBody>
          <a:bodyPr>
            <a:normAutofit/>
          </a:bodyPr>
          <a:lstStyle/>
          <a:p>
            <a:r>
              <a:rPr lang="en-US" dirty="0"/>
              <a:t>Very commonly used models</a:t>
            </a:r>
          </a:p>
          <a:p>
            <a:pPr lvl="1"/>
            <a:r>
              <a:rPr lang="en-US" dirty="0"/>
              <a:t>Linear/logistic regression (0 hidden layers)</a:t>
            </a:r>
          </a:p>
          <a:p>
            <a:pPr lvl="2"/>
            <a:r>
              <a:rPr lang="en-US" dirty="0"/>
              <a:t>1 output unit (identity activation or sigmoidal activation)</a:t>
            </a:r>
          </a:p>
          <a:p>
            <a:pPr lvl="1"/>
            <a:r>
              <a:rPr lang="en-US" dirty="0"/>
              <a:t>Support Vector Machine (0 hidden layers)</a:t>
            </a:r>
          </a:p>
          <a:p>
            <a:pPr lvl="2"/>
            <a:r>
              <a:rPr lang="en-US" dirty="0"/>
              <a:t>Linear kernel when using multi-class hinge loss (and L2 penalty)</a:t>
            </a:r>
          </a:p>
          <a:p>
            <a:pPr lvl="1"/>
            <a:r>
              <a:rPr lang="en-US" dirty="0"/>
              <a:t>Kernel SVM (1 “hidden” layer)</a:t>
            </a:r>
          </a:p>
          <a:p>
            <a:pPr lvl="1"/>
            <a:r>
              <a:rPr lang="en-US" dirty="0"/>
              <a:t>Multi-layer perceptron (1 hidden processing layers)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045" y="4378817"/>
            <a:ext cx="6097710" cy="23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29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215" y="-602"/>
            <a:ext cx="1951252" cy="6858602"/>
          </a:xfrm>
        </p:spPr>
      </p:pic>
      <p:sp>
        <p:nvSpPr>
          <p:cNvPr id="5" name="TextBox 4"/>
          <p:cNvSpPr txBox="1"/>
          <p:nvPr/>
        </p:nvSpPr>
        <p:spPr>
          <a:xfrm>
            <a:off x="4701411" y="2229660"/>
            <a:ext cx="356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Deep cat detector!</a:t>
            </a:r>
          </a:p>
        </p:txBody>
      </p:sp>
      <p:pic>
        <p:nvPicPr>
          <p:cNvPr id="1026" name="Picture 2" descr="https://static1.squarespace.com/static/52f2150be4b0cb1f0a5ab8e5/t/537ddb7ee4b05e70b372289e/1400757119343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252" y="3428699"/>
            <a:ext cx="6949988" cy="269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66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5" b="50047"/>
          <a:stretch/>
        </p:blipFill>
        <p:spPr>
          <a:xfrm>
            <a:off x="2812452" y="72214"/>
            <a:ext cx="6743868" cy="6785786"/>
          </a:xfrm>
        </p:spPr>
      </p:pic>
    </p:spTree>
    <p:extLst>
      <p:ext uri="{BB962C8B-B14F-4D97-AF65-F5344CB8AC3E}">
        <p14:creationId xmlns:p14="http://schemas.microsoft.com/office/powerpoint/2010/main" val="2012017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5" r="50155"/>
          <a:stretch/>
        </p:blipFill>
        <p:spPr>
          <a:xfrm>
            <a:off x="2796388" y="10793"/>
            <a:ext cx="6758482" cy="67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87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69" y="42409"/>
            <a:ext cx="10352062" cy="61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30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43" y="234498"/>
            <a:ext cx="8879914" cy="612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3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98" y="159659"/>
            <a:ext cx="9356404" cy="639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81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30"/>
          <a:stretch/>
        </p:blipFill>
        <p:spPr>
          <a:xfrm>
            <a:off x="195351" y="21907"/>
            <a:ext cx="7904782" cy="6553414"/>
          </a:xfrm>
        </p:spPr>
      </p:pic>
      <p:sp>
        <p:nvSpPr>
          <p:cNvPr id="6" name="Rectangle 5"/>
          <p:cNvSpPr/>
          <p:nvPr/>
        </p:nvSpPr>
        <p:spPr>
          <a:xfrm>
            <a:off x="8507527" y="6180891"/>
            <a:ext cx="3684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http://www.asimovinstitute.org/neural-network-zoo/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68416" y="4354674"/>
            <a:ext cx="356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Deep zoo!</a:t>
            </a:r>
          </a:p>
        </p:txBody>
      </p:sp>
    </p:spTree>
    <p:extLst>
      <p:ext uri="{BB962C8B-B14F-4D97-AF65-F5344CB8AC3E}">
        <p14:creationId xmlns:p14="http://schemas.microsoft.com/office/powerpoint/2010/main" val="150326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57" y="209265"/>
            <a:ext cx="9027886" cy="643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90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95" y="116115"/>
            <a:ext cx="9946410" cy="653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36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020" y="145143"/>
            <a:ext cx="9915960" cy="656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50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5" y="90152"/>
            <a:ext cx="10773454" cy="649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59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89" y="128789"/>
            <a:ext cx="9497222" cy="65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37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34" y="90153"/>
            <a:ext cx="8975532" cy="667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41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19" y="0"/>
            <a:ext cx="9564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45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58" y="0"/>
            <a:ext cx="9369084" cy="667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64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86" y="0"/>
            <a:ext cx="10429912" cy="44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86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48" y="0"/>
            <a:ext cx="9872704" cy="611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47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52"/>
          <a:stretch/>
        </p:blipFill>
        <p:spPr>
          <a:xfrm>
            <a:off x="159077" y="141667"/>
            <a:ext cx="9268580" cy="61656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07965" y="6414293"/>
            <a:ext cx="47840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http://www.asimovinstitute.org/neural-network-zoo/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27657" y="2937998"/>
            <a:ext cx="2627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It’s a deep jungle out there!</a:t>
            </a:r>
          </a:p>
        </p:txBody>
      </p:sp>
    </p:spTree>
    <p:extLst>
      <p:ext uri="{BB962C8B-B14F-4D97-AF65-F5344CB8AC3E}">
        <p14:creationId xmlns:p14="http://schemas.microsoft.com/office/powerpoint/2010/main" val="1195344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507" y="103032"/>
            <a:ext cx="9165228" cy="64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94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821" y="128790"/>
            <a:ext cx="8672358" cy="66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49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18" y="0"/>
            <a:ext cx="9182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25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67" y="103031"/>
            <a:ext cx="9472150" cy="618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93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05" y="115909"/>
            <a:ext cx="9309874" cy="634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52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90" y="0"/>
            <a:ext cx="9195946" cy="64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32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 = Learned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260257" cy="4195481"/>
          </a:xfrm>
        </p:spPr>
        <p:txBody>
          <a:bodyPr/>
          <a:lstStyle/>
          <a:p>
            <a:r>
              <a:rPr lang="en-US" dirty="0"/>
              <a:t>Initialization affects final performance</a:t>
            </a:r>
          </a:p>
          <a:p>
            <a:pPr lvl="1"/>
            <a:r>
              <a:rPr lang="en-US" dirty="0"/>
              <a:t>Will put closer to some spots in function space and farther from others</a:t>
            </a:r>
          </a:p>
          <a:p>
            <a:r>
              <a:rPr lang="en-US" dirty="0"/>
              <a:t>Where we end up in function space will often correlate with our error performance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199" y="1266525"/>
            <a:ext cx="6374944" cy="46505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17994" y="6017566"/>
            <a:ext cx="6974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“Why Does Unsupervised Pre-training Help Deep Learning?”, </a:t>
            </a:r>
            <a:r>
              <a:rPr lang="en-US" sz="1200" dirty="0" err="1"/>
              <a:t>Erhan</a:t>
            </a:r>
            <a:r>
              <a:rPr lang="en-US" sz="1200" dirty="0"/>
              <a:t> et al. 2010 http://jmlr.org/papers/volume11/erhan10a/erhan10a.pdf</a:t>
            </a:r>
          </a:p>
        </p:txBody>
      </p:sp>
    </p:spTree>
    <p:extLst>
      <p:ext uri="{BB962C8B-B14F-4D97-AF65-F5344CB8AC3E}">
        <p14:creationId xmlns:p14="http://schemas.microsoft.com/office/powerpoint/2010/main" val="3448822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8848" cy="1325563"/>
          </a:xfrm>
        </p:spPr>
        <p:txBody>
          <a:bodyPr/>
          <a:lstStyle/>
          <a:p>
            <a:r>
              <a:rPr lang="en-US" dirty="0"/>
              <a:t>Pre-Training: Use One Model to Learn Another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idea: Train another model, dump its parameters into the one you care about, then fine-tune that model</a:t>
            </a:r>
          </a:p>
          <a:p>
            <a:r>
              <a:rPr lang="en-US" dirty="0"/>
              <a:t>Generative models were very useful for this</a:t>
            </a:r>
          </a:p>
          <a:p>
            <a:pPr lvl="1"/>
            <a:r>
              <a:rPr lang="en-US" dirty="0"/>
              <a:t>Deep Belief Networks</a:t>
            </a:r>
          </a:p>
          <a:p>
            <a:r>
              <a:rPr lang="en-US" dirty="0"/>
              <a:t>Unsupervised learning was central</a:t>
            </a:r>
          </a:p>
        </p:txBody>
      </p:sp>
    </p:spTree>
    <p:extLst>
      <p:ext uri="{BB962C8B-B14F-4D97-AF65-F5344CB8AC3E}">
        <p14:creationId xmlns:p14="http://schemas.microsoft.com/office/powerpoint/2010/main" val="3528340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709" y="116115"/>
            <a:ext cx="9898582" cy="662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00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38" y="116114"/>
            <a:ext cx="10801924" cy="662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43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00" y="238864"/>
            <a:ext cx="8396616" cy="6277846"/>
          </a:xfrm>
        </p:spPr>
      </p:pic>
    </p:spTree>
    <p:extLst>
      <p:ext uri="{BB962C8B-B14F-4D97-AF65-F5344CB8AC3E}">
        <p14:creationId xmlns:p14="http://schemas.microsoft.com/office/powerpoint/2010/main" val="15654378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91" y="0"/>
            <a:ext cx="9780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6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9956800" cy="466568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800" dirty="0"/>
              <a:t>Pre-training works! (</a:t>
            </a:r>
            <a:r>
              <a:rPr lang="en-US" sz="2800" dirty="0" err="1"/>
              <a:t>Erhan</a:t>
            </a:r>
            <a:r>
              <a:rPr lang="en-US" sz="2800" dirty="0"/>
              <a:t> et al., 2010), but…</a:t>
            </a:r>
          </a:p>
          <a:p>
            <a:r>
              <a:rPr lang="en-US" sz="2800" dirty="0"/>
              <a:t>2-stage learning (</a:t>
            </a:r>
            <a:r>
              <a:rPr lang="en-US" sz="2800" dirty="0" err="1"/>
              <a:t>Bengio</a:t>
            </a:r>
            <a:r>
              <a:rPr lang="en-US" sz="2800" dirty="0"/>
              <a:t> et al., 2007)</a:t>
            </a:r>
          </a:p>
          <a:p>
            <a:pPr lvl="1"/>
            <a:r>
              <a:rPr lang="en-US" sz="2400" dirty="0"/>
              <a:t>Step 1: (Greedy) unsupervised pre-training</a:t>
            </a:r>
          </a:p>
          <a:p>
            <a:pPr lvl="2"/>
            <a:r>
              <a:rPr lang="en-US" sz="2000" dirty="0"/>
              <a:t>Deep Belief Networks:  Contrastive Divergence (CD-k) or SML/PCD</a:t>
            </a:r>
          </a:p>
          <a:p>
            <a:pPr lvl="2"/>
            <a:r>
              <a:rPr lang="en-US" sz="2000" dirty="0"/>
              <a:t>Stacked </a:t>
            </a:r>
            <a:r>
              <a:rPr lang="en-US" sz="2000" dirty="0" err="1"/>
              <a:t>Denoising</a:t>
            </a:r>
            <a:r>
              <a:rPr lang="en-US" sz="2000" dirty="0"/>
              <a:t> </a:t>
            </a:r>
            <a:r>
              <a:rPr lang="en-US" sz="2000" dirty="0" err="1"/>
              <a:t>Autoencoders</a:t>
            </a:r>
            <a:r>
              <a:rPr lang="en-US" sz="2000" dirty="0"/>
              <a:t>:  Back-propagation w/ cross-entropy loss</a:t>
            </a:r>
          </a:p>
          <a:p>
            <a:pPr lvl="1"/>
            <a:r>
              <a:rPr lang="en-US" sz="2400" dirty="0"/>
              <a:t>Step 2: Supervised fine-tuning</a:t>
            </a:r>
          </a:p>
          <a:p>
            <a:pPr lvl="2"/>
            <a:r>
              <a:rPr lang="en-US" sz="2000" dirty="0"/>
              <a:t>1) Toss old model, dump parameters into MLP</a:t>
            </a:r>
          </a:p>
          <a:p>
            <a:pPr lvl="2"/>
            <a:r>
              <a:rPr lang="en-US" sz="2000" dirty="0"/>
              <a:t>2) (Gentle) back-propagation fine-tuning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 Helped Revitalize Neural Nets</a:t>
            </a:r>
          </a:p>
        </p:txBody>
      </p:sp>
    </p:spTree>
    <p:extLst>
      <p:ext uri="{BB962C8B-B14F-4D97-AF65-F5344CB8AC3E}">
        <p14:creationId xmlns:p14="http://schemas.microsoft.com/office/powerpoint/2010/main" val="349950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83" y="3935802"/>
            <a:ext cx="4448796" cy="2276793"/>
          </a:xfrm>
          <a:prstGeom prst="rect">
            <a:avLst/>
          </a:prstGeom>
        </p:spPr>
      </p:pic>
      <p:sp>
        <p:nvSpPr>
          <p:cNvPr id="24" name="Frame 23"/>
          <p:cNvSpPr/>
          <p:nvPr/>
        </p:nvSpPr>
        <p:spPr>
          <a:xfrm>
            <a:off x="5841776" y="4749540"/>
            <a:ext cx="1699315" cy="417253"/>
          </a:xfrm>
          <a:prstGeom prst="fram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urved Down Arrow 24"/>
          <p:cNvSpPr/>
          <p:nvPr/>
        </p:nvSpPr>
        <p:spPr>
          <a:xfrm rot="21383958" flipH="1">
            <a:off x="4650450" y="4168680"/>
            <a:ext cx="1756439" cy="628599"/>
          </a:xfrm>
          <a:prstGeom prst="curvedDownArrow">
            <a:avLst>
              <a:gd name="adj1" fmla="val 25000"/>
              <a:gd name="adj2" fmla="val 5236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Up Arrow 27"/>
          <p:cNvSpPr/>
          <p:nvPr/>
        </p:nvSpPr>
        <p:spPr>
          <a:xfrm rot="9568961" flipH="1" flipV="1">
            <a:off x="6421461" y="4269631"/>
            <a:ext cx="325352" cy="48256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9" y="5391802"/>
            <a:ext cx="3962953" cy="1400370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Greedy, Layer-wise Learning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717960" y="1392055"/>
            <a:ext cx="8099241" cy="25794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Construct each layer of the model separately/greedily</a:t>
            </a:r>
          </a:p>
          <a:p>
            <a:pPr lvl="1"/>
            <a:r>
              <a:rPr lang="en-US" dirty="0"/>
              <a:t>Start with single layer, learn parameters across data</a:t>
            </a:r>
          </a:p>
          <a:p>
            <a:pPr lvl="1"/>
            <a:r>
              <a:rPr lang="en-US" dirty="0"/>
              <a:t>Add new layer, freeze parameters of old one</a:t>
            </a:r>
          </a:p>
          <a:p>
            <a:pPr lvl="1"/>
            <a:r>
              <a:rPr lang="en-US" dirty="0"/>
              <a:t>Propagate data up to this new layer</a:t>
            </a:r>
          </a:p>
          <a:p>
            <a:pPr lvl="1"/>
            <a:r>
              <a:rPr lang="en-US" dirty="0"/>
              <a:t>Learn parameters for this layer across new data</a:t>
            </a:r>
          </a:p>
          <a:p>
            <a:pPr lvl="1"/>
            <a:r>
              <a:rPr lang="en-US" dirty="0"/>
              <a:t>Repeat for </a:t>
            </a:r>
            <a:r>
              <a:rPr lang="en-US" i="1" dirty="0"/>
              <a:t>L</a:t>
            </a:r>
            <a:r>
              <a:rPr lang="en-US" dirty="0"/>
              <a:t> layers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34196" y="6354723"/>
            <a:ext cx="579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(Ororbia et al., 2015,  ECML)</a:t>
            </a:r>
          </a:p>
        </p:txBody>
      </p:sp>
      <p:sp>
        <p:nvSpPr>
          <p:cNvPr id="41" name="Frame 40"/>
          <p:cNvSpPr/>
          <p:nvPr/>
        </p:nvSpPr>
        <p:spPr>
          <a:xfrm>
            <a:off x="1835457" y="5330721"/>
            <a:ext cx="1699315" cy="417253"/>
          </a:xfrm>
          <a:prstGeom prst="fram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ame 41"/>
          <p:cNvSpPr/>
          <p:nvPr/>
        </p:nvSpPr>
        <p:spPr>
          <a:xfrm>
            <a:off x="2368888" y="6154530"/>
            <a:ext cx="1394364" cy="446394"/>
          </a:xfrm>
          <a:prstGeom prst="fram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urved Down Arrow 44"/>
          <p:cNvSpPr/>
          <p:nvPr/>
        </p:nvSpPr>
        <p:spPr>
          <a:xfrm rot="21383958" flipH="1">
            <a:off x="1017909" y="5615209"/>
            <a:ext cx="1596312" cy="628599"/>
          </a:xfrm>
          <a:prstGeom prst="curvedDownArrow">
            <a:avLst>
              <a:gd name="adj1" fmla="val 25000"/>
              <a:gd name="adj2" fmla="val 5236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Up Arrow 45"/>
          <p:cNvSpPr/>
          <p:nvPr/>
        </p:nvSpPr>
        <p:spPr>
          <a:xfrm rot="9568961" flipH="1" flipV="1">
            <a:off x="2749314" y="5715333"/>
            <a:ext cx="329446" cy="48256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705" y="2451544"/>
            <a:ext cx="4662181" cy="3171761"/>
          </a:xfrm>
          <a:prstGeom prst="rect">
            <a:avLst/>
          </a:prstGeom>
        </p:spPr>
      </p:pic>
      <p:sp>
        <p:nvSpPr>
          <p:cNvPr id="48" name="Frame 47"/>
          <p:cNvSpPr/>
          <p:nvPr/>
        </p:nvSpPr>
        <p:spPr>
          <a:xfrm>
            <a:off x="9284975" y="2411873"/>
            <a:ext cx="1699315" cy="417253"/>
          </a:xfrm>
          <a:prstGeom prst="fram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rame 48"/>
          <p:cNvSpPr/>
          <p:nvPr/>
        </p:nvSpPr>
        <p:spPr>
          <a:xfrm>
            <a:off x="9648104" y="3314937"/>
            <a:ext cx="1699315" cy="417253"/>
          </a:xfrm>
          <a:prstGeom prst="fram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Curved Down Arrow 49"/>
          <p:cNvSpPr/>
          <p:nvPr/>
        </p:nvSpPr>
        <p:spPr>
          <a:xfrm rot="21383958" flipH="1">
            <a:off x="8624078" y="2743907"/>
            <a:ext cx="1600194" cy="628599"/>
          </a:xfrm>
          <a:prstGeom prst="curvedDownArrow">
            <a:avLst>
              <a:gd name="adj1" fmla="val 25000"/>
              <a:gd name="adj2" fmla="val 5236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Up Arrow 50"/>
          <p:cNvSpPr/>
          <p:nvPr/>
        </p:nvSpPr>
        <p:spPr>
          <a:xfrm rot="9568961" flipH="1" flipV="1">
            <a:off x="10198796" y="2808368"/>
            <a:ext cx="309220" cy="48256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ame 51"/>
          <p:cNvSpPr/>
          <p:nvPr/>
        </p:nvSpPr>
        <p:spPr>
          <a:xfrm>
            <a:off x="5467235" y="3863553"/>
            <a:ext cx="1699315" cy="417253"/>
          </a:xfrm>
          <a:prstGeom prst="fram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2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7805" y="3003090"/>
            <a:ext cx="9956800" cy="1143000"/>
          </a:xfrm>
        </p:spPr>
        <p:txBody>
          <a:bodyPr/>
          <a:lstStyle/>
          <a:p>
            <a:pPr algn="ctr"/>
            <a:r>
              <a:rPr lang="en-US" dirty="0"/>
              <a:t>Greedy, Layer-wise Learning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DFE3E5"/>
                </a:solidFill>
              </a:rPr>
              <a:pPr/>
              <a:t>53</a:t>
            </a:fld>
            <a:endParaRPr lang="en-US" dirty="0">
              <a:solidFill>
                <a:srgbClr val="DFE3E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13023" y="4287187"/>
            <a:ext cx="5546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white"/>
                </a:solidFill>
              </a:rPr>
              <a:t>D = train set, V = validation set, </a:t>
            </a:r>
            <a:br>
              <a:rPr lang="en-US" sz="2400" dirty="0">
                <a:solidFill>
                  <a:prstClr val="white"/>
                </a:solidFill>
              </a:rPr>
            </a:br>
            <a:r>
              <a:rPr lang="en-US" sz="2400" dirty="0">
                <a:solidFill>
                  <a:prstClr val="white"/>
                </a:solidFill>
              </a:rPr>
              <a:t>U = unlabeled set, T = test set</a:t>
            </a:r>
          </a:p>
        </p:txBody>
      </p:sp>
    </p:spTree>
    <p:extLst>
      <p:ext uri="{BB962C8B-B14F-4D97-AF65-F5344CB8AC3E}">
        <p14:creationId xmlns:p14="http://schemas.microsoft.com/office/powerpoint/2010/main" val="181855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6" y="1392629"/>
            <a:ext cx="5837048" cy="3971045"/>
          </a:xfrm>
        </p:spPr>
      </p:pic>
      <p:pic>
        <p:nvPicPr>
          <p:cNvPr id="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44" y="1326284"/>
            <a:ext cx="6032089" cy="41037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4774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prstClr val="white"/>
                </a:solidFill>
              </a:rPr>
              <a:t>N</a:t>
            </a:r>
            <a:r>
              <a:rPr lang="en-US" sz="2800" dirty="0">
                <a:solidFill>
                  <a:prstClr val="white"/>
                </a:solidFill>
              </a:rPr>
              <a:t>-SBEN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57541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prstClr val="white"/>
                </a:solidFill>
              </a:rPr>
              <a:t>N</a:t>
            </a:r>
            <a:r>
              <a:rPr lang="en-US" sz="2800" dirty="0">
                <a:solidFill>
                  <a:prstClr val="white"/>
                </a:solidFill>
              </a:rPr>
              <a:t>-HSDA</a:t>
            </a:r>
          </a:p>
        </p:txBody>
      </p:sp>
      <p:sp useBgFill="1">
        <p:nvSpPr>
          <p:cNvPr id="22" name="Rectangle 10"/>
          <p:cNvSpPr/>
          <p:nvPr/>
        </p:nvSpPr>
        <p:spPr>
          <a:xfrm>
            <a:off x="147481" y="1113155"/>
            <a:ext cx="5739375" cy="3149128"/>
          </a:xfrm>
          <a:custGeom>
            <a:avLst/>
            <a:gdLst>
              <a:gd name="connsiteX0" fmla="*/ 0 w 2757949"/>
              <a:gd name="connsiteY0" fmla="*/ 0 h 3281864"/>
              <a:gd name="connsiteX1" fmla="*/ 2757949 w 2757949"/>
              <a:gd name="connsiteY1" fmla="*/ 0 h 3281864"/>
              <a:gd name="connsiteX2" fmla="*/ 2757949 w 2757949"/>
              <a:gd name="connsiteY2" fmla="*/ 3281864 h 3281864"/>
              <a:gd name="connsiteX3" fmla="*/ 0 w 2757949"/>
              <a:gd name="connsiteY3" fmla="*/ 3281864 h 3281864"/>
              <a:gd name="connsiteX4" fmla="*/ 0 w 2757949"/>
              <a:gd name="connsiteY4" fmla="*/ 0 h 3281864"/>
              <a:gd name="connsiteX0" fmla="*/ 0 w 5235679"/>
              <a:gd name="connsiteY0" fmla="*/ 0 h 3281864"/>
              <a:gd name="connsiteX1" fmla="*/ 5235679 w 5235679"/>
              <a:gd name="connsiteY1" fmla="*/ 1622323 h 3281864"/>
              <a:gd name="connsiteX2" fmla="*/ 2757949 w 5235679"/>
              <a:gd name="connsiteY2" fmla="*/ 3281864 h 3281864"/>
              <a:gd name="connsiteX3" fmla="*/ 0 w 5235679"/>
              <a:gd name="connsiteY3" fmla="*/ 3281864 h 3281864"/>
              <a:gd name="connsiteX4" fmla="*/ 0 w 5235679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300749 w 5257971"/>
              <a:gd name="connsiteY2" fmla="*/ 3252367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991033 w 5257971"/>
              <a:gd name="connsiteY2" fmla="*/ 3208122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212259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280220 w 5538191"/>
              <a:gd name="connsiteY0" fmla="*/ 0 h 3296612"/>
              <a:gd name="connsiteX1" fmla="*/ 5515899 w 5538191"/>
              <a:gd name="connsiteY1" fmla="*/ 1622323 h 3296612"/>
              <a:gd name="connsiteX2" fmla="*/ 2492479 w 5538191"/>
              <a:gd name="connsiteY2" fmla="*/ 3267116 h 3296612"/>
              <a:gd name="connsiteX3" fmla="*/ 0 w 5538191"/>
              <a:gd name="connsiteY3" fmla="*/ 3296612 h 3296612"/>
              <a:gd name="connsiteX4" fmla="*/ 280220 w 5538191"/>
              <a:gd name="connsiteY4" fmla="*/ 0 h 3296612"/>
              <a:gd name="connsiteX0" fmla="*/ 29498 w 5536914"/>
              <a:gd name="connsiteY0" fmla="*/ 0 h 3163877"/>
              <a:gd name="connsiteX1" fmla="*/ 5515899 w 5536914"/>
              <a:gd name="connsiteY1" fmla="*/ 1489588 h 3163877"/>
              <a:gd name="connsiteX2" fmla="*/ 2492479 w 5536914"/>
              <a:gd name="connsiteY2" fmla="*/ 3134381 h 3163877"/>
              <a:gd name="connsiteX3" fmla="*/ 0 w 5536914"/>
              <a:gd name="connsiteY3" fmla="*/ 3163877 h 3163877"/>
              <a:gd name="connsiteX4" fmla="*/ 29498 w 5536914"/>
              <a:gd name="connsiteY4" fmla="*/ 0 h 3163877"/>
              <a:gd name="connsiteX0" fmla="*/ 29498 w 5536638"/>
              <a:gd name="connsiteY0" fmla="*/ 19618 h 3183495"/>
              <a:gd name="connsiteX1" fmla="*/ 5515899 w 5536638"/>
              <a:gd name="connsiteY1" fmla="*/ 1509206 h 3183495"/>
              <a:gd name="connsiteX2" fmla="*/ 2492479 w 5536638"/>
              <a:gd name="connsiteY2" fmla="*/ 3153999 h 3183495"/>
              <a:gd name="connsiteX3" fmla="*/ 0 w 5536638"/>
              <a:gd name="connsiteY3" fmla="*/ 3183495 h 3183495"/>
              <a:gd name="connsiteX4" fmla="*/ 29498 w 5536638"/>
              <a:gd name="connsiteY4" fmla="*/ 19618 h 3183495"/>
              <a:gd name="connsiteX0" fmla="*/ 37409 w 5544549"/>
              <a:gd name="connsiteY0" fmla="*/ 19618 h 3183495"/>
              <a:gd name="connsiteX1" fmla="*/ 5523810 w 5544549"/>
              <a:gd name="connsiteY1" fmla="*/ 1509206 h 3183495"/>
              <a:gd name="connsiteX2" fmla="*/ 2500390 w 5544549"/>
              <a:gd name="connsiteY2" fmla="*/ 3153999 h 3183495"/>
              <a:gd name="connsiteX3" fmla="*/ 7911 w 5544549"/>
              <a:gd name="connsiteY3" fmla="*/ 3183495 h 3183495"/>
              <a:gd name="connsiteX4" fmla="*/ 37409 w 5544549"/>
              <a:gd name="connsiteY4" fmla="*/ 19618 h 3183495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54711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212993"/>
              <a:gd name="connsiteX1" fmla="*/ 5678131 w 5698870"/>
              <a:gd name="connsiteY1" fmla="*/ 1509206 h 3212993"/>
              <a:gd name="connsiteX2" fmla="*/ 2625214 w 5698870"/>
              <a:gd name="connsiteY2" fmla="*/ 3212993 h 3212993"/>
              <a:gd name="connsiteX3" fmla="*/ 0 w 5698870"/>
              <a:gd name="connsiteY3" fmla="*/ 3168746 h 3212993"/>
              <a:gd name="connsiteX4" fmla="*/ 191730 w 5698870"/>
              <a:gd name="connsiteY4" fmla="*/ 19618 h 3212993"/>
              <a:gd name="connsiteX0" fmla="*/ 191730 w 5698870"/>
              <a:gd name="connsiteY0" fmla="*/ 19618 h 3168748"/>
              <a:gd name="connsiteX1" fmla="*/ 5678131 w 5698870"/>
              <a:gd name="connsiteY1" fmla="*/ 1509206 h 3168748"/>
              <a:gd name="connsiteX2" fmla="*/ 2595718 w 5698870"/>
              <a:gd name="connsiteY2" fmla="*/ 3168748 h 3168748"/>
              <a:gd name="connsiteX3" fmla="*/ 0 w 5698870"/>
              <a:gd name="connsiteY3" fmla="*/ 3168746 h 3168748"/>
              <a:gd name="connsiteX4" fmla="*/ 191730 w 5698870"/>
              <a:gd name="connsiteY4" fmla="*/ 19618 h 3168748"/>
              <a:gd name="connsiteX0" fmla="*/ 191730 w 5522751"/>
              <a:gd name="connsiteY0" fmla="*/ 0 h 3149130"/>
              <a:gd name="connsiteX1" fmla="*/ 5501150 w 5522751"/>
              <a:gd name="connsiteY1" fmla="*/ 2271252 h 3149130"/>
              <a:gd name="connsiteX2" fmla="*/ 2595718 w 5522751"/>
              <a:gd name="connsiteY2" fmla="*/ 3149130 h 3149130"/>
              <a:gd name="connsiteX3" fmla="*/ 0 w 5522751"/>
              <a:gd name="connsiteY3" fmla="*/ 3149128 h 3149130"/>
              <a:gd name="connsiteX4" fmla="*/ 191730 w 5522751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81449"/>
              <a:gd name="connsiteY0" fmla="*/ 0 h 3149130"/>
              <a:gd name="connsiteX1" fmla="*/ 5560143 w 5581449"/>
              <a:gd name="connsiteY1" fmla="*/ 2344994 h 3149130"/>
              <a:gd name="connsiteX2" fmla="*/ 2595718 w 5581449"/>
              <a:gd name="connsiteY2" fmla="*/ 3149130 h 3149130"/>
              <a:gd name="connsiteX3" fmla="*/ 0 w 5581449"/>
              <a:gd name="connsiteY3" fmla="*/ 3149128 h 3149130"/>
              <a:gd name="connsiteX4" fmla="*/ 191730 w 5581449"/>
              <a:gd name="connsiteY4" fmla="*/ 0 h 3149130"/>
              <a:gd name="connsiteX0" fmla="*/ 191730 w 5796087"/>
              <a:gd name="connsiteY0" fmla="*/ 0 h 3149130"/>
              <a:gd name="connsiteX1" fmla="*/ 5560143 w 5796087"/>
              <a:gd name="connsiteY1" fmla="*/ 2344994 h 3149130"/>
              <a:gd name="connsiteX2" fmla="*/ 2595718 w 5796087"/>
              <a:gd name="connsiteY2" fmla="*/ 3149130 h 3149130"/>
              <a:gd name="connsiteX3" fmla="*/ 0 w 5796087"/>
              <a:gd name="connsiteY3" fmla="*/ 3149128 h 3149130"/>
              <a:gd name="connsiteX4" fmla="*/ 191730 w 5796087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28"/>
              <a:gd name="connsiteX1" fmla="*/ 5619136 w 5852840"/>
              <a:gd name="connsiteY1" fmla="*/ 2389239 h 3149128"/>
              <a:gd name="connsiteX2" fmla="*/ 2639963 w 5852840"/>
              <a:gd name="connsiteY2" fmla="*/ 3134382 h 3149128"/>
              <a:gd name="connsiteX3" fmla="*/ 0 w 5852840"/>
              <a:gd name="connsiteY3" fmla="*/ 3149128 h 3149128"/>
              <a:gd name="connsiteX4" fmla="*/ 191730 w 5852840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33485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62981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9375" h="3149128">
                <a:moveTo>
                  <a:pt x="191730" y="0"/>
                </a:moveTo>
                <a:cubicBezTo>
                  <a:pt x="1877962" y="393290"/>
                  <a:pt x="6882581" y="-732503"/>
                  <a:pt x="5501149" y="2418736"/>
                </a:cubicBezTo>
                <a:cubicBezTo>
                  <a:pt x="3288890" y="2853929"/>
                  <a:pt x="3996816" y="1711048"/>
                  <a:pt x="2639963" y="3134382"/>
                </a:cubicBezTo>
                <a:lnTo>
                  <a:pt x="0" y="3149128"/>
                </a:lnTo>
                <a:cubicBezTo>
                  <a:pt x="9833" y="2094502"/>
                  <a:pt x="122903" y="1054626"/>
                  <a:pt x="19173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23" name="Rectangle 10"/>
          <p:cNvSpPr/>
          <p:nvPr/>
        </p:nvSpPr>
        <p:spPr bwMode="grayWhite">
          <a:xfrm>
            <a:off x="5987845" y="993758"/>
            <a:ext cx="5409561" cy="3264839"/>
          </a:xfrm>
          <a:custGeom>
            <a:avLst/>
            <a:gdLst>
              <a:gd name="connsiteX0" fmla="*/ 0 w 2757949"/>
              <a:gd name="connsiteY0" fmla="*/ 0 h 3281864"/>
              <a:gd name="connsiteX1" fmla="*/ 2757949 w 2757949"/>
              <a:gd name="connsiteY1" fmla="*/ 0 h 3281864"/>
              <a:gd name="connsiteX2" fmla="*/ 2757949 w 2757949"/>
              <a:gd name="connsiteY2" fmla="*/ 3281864 h 3281864"/>
              <a:gd name="connsiteX3" fmla="*/ 0 w 2757949"/>
              <a:gd name="connsiteY3" fmla="*/ 3281864 h 3281864"/>
              <a:gd name="connsiteX4" fmla="*/ 0 w 2757949"/>
              <a:gd name="connsiteY4" fmla="*/ 0 h 3281864"/>
              <a:gd name="connsiteX0" fmla="*/ 0 w 5235679"/>
              <a:gd name="connsiteY0" fmla="*/ 0 h 3281864"/>
              <a:gd name="connsiteX1" fmla="*/ 5235679 w 5235679"/>
              <a:gd name="connsiteY1" fmla="*/ 1622323 h 3281864"/>
              <a:gd name="connsiteX2" fmla="*/ 2757949 w 5235679"/>
              <a:gd name="connsiteY2" fmla="*/ 3281864 h 3281864"/>
              <a:gd name="connsiteX3" fmla="*/ 0 w 5235679"/>
              <a:gd name="connsiteY3" fmla="*/ 3281864 h 3281864"/>
              <a:gd name="connsiteX4" fmla="*/ 0 w 5235679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300749 w 5257971"/>
              <a:gd name="connsiteY2" fmla="*/ 3252367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991033 w 5257971"/>
              <a:gd name="connsiteY2" fmla="*/ 3208122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212259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280220 w 5538191"/>
              <a:gd name="connsiteY0" fmla="*/ 0 h 3296612"/>
              <a:gd name="connsiteX1" fmla="*/ 5515899 w 5538191"/>
              <a:gd name="connsiteY1" fmla="*/ 1622323 h 3296612"/>
              <a:gd name="connsiteX2" fmla="*/ 2492479 w 5538191"/>
              <a:gd name="connsiteY2" fmla="*/ 3267116 h 3296612"/>
              <a:gd name="connsiteX3" fmla="*/ 0 w 5538191"/>
              <a:gd name="connsiteY3" fmla="*/ 3296612 h 3296612"/>
              <a:gd name="connsiteX4" fmla="*/ 280220 w 5538191"/>
              <a:gd name="connsiteY4" fmla="*/ 0 h 3296612"/>
              <a:gd name="connsiteX0" fmla="*/ 29498 w 5536914"/>
              <a:gd name="connsiteY0" fmla="*/ 0 h 3163877"/>
              <a:gd name="connsiteX1" fmla="*/ 5515899 w 5536914"/>
              <a:gd name="connsiteY1" fmla="*/ 1489588 h 3163877"/>
              <a:gd name="connsiteX2" fmla="*/ 2492479 w 5536914"/>
              <a:gd name="connsiteY2" fmla="*/ 3134381 h 3163877"/>
              <a:gd name="connsiteX3" fmla="*/ 0 w 5536914"/>
              <a:gd name="connsiteY3" fmla="*/ 3163877 h 3163877"/>
              <a:gd name="connsiteX4" fmla="*/ 29498 w 5536914"/>
              <a:gd name="connsiteY4" fmla="*/ 0 h 3163877"/>
              <a:gd name="connsiteX0" fmla="*/ 29498 w 5536638"/>
              <a:gd name="connsiteY0" fmla="*/ 19618 h 3183495"/>
              <a:gd name="connsiteX1" fmla="*/ 5515899 w 5536638"/>
              <a:gd name="connsiteY1" fmla="*/ 1509206 h 3183495"/>
              <a:gd name="connsiteX2" fmla="*/ 2492479 w 5536638"/>
              <a:gd name="connsiteY2" fmla="*/ 3153999 h 3183495"/>
              <a:gd name="connsiteX3" fmla="*/ 0 w 5536638"/>
              <a:gd name="connsiteY3" fmla="*/ 3183495 h 3183495"/>
              <a:gd name="connsiteX4" fmla="*/ 29498 w 5536638"/>
              <a:gd name="connsiteY4" fmla="*/ 19618 h 3183495"/>
              <a:gd name="connsiteX0" fmla="*/ 37409 w 5544549"/>
              <a:gd name="connsiteY0" fmla="*/ 19618 h 3183495"/>
              <a:gd name="connsiteX1" fmla="*/ 5523810 w 5544549"/>
              <a:gd name="connsiteY1" fmla="*/ 1509206 h 3183495"/>
              <a:gd name="connsiteX2" fmla="*/ 2500390 w 5544549"/>
              <a:gd name="connsiteY2" fmla="*/ 3153999 h 3183495"/>
              <a:gd name="connsiteX3" fmla="*/ 7911 w 5544549"/>
              <a:gd name="connsiteY3" fmla="*/ 3183495 h 3183495"/>
              <a:gd name="connsiteX4" fmla="*/ 37409 w 5544549"/>
              <a:gd name="connsiteY4" fmla="*/ 19618 h 3183495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54711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212993"/>
              <a:gd name="connsiteX1" fmla="*/ 5678131 w 5698870"/>
              <a:gd name="connsiteY1" fmla="*/ 1509206 h 3212993"/>
              <a:gd name="connsiteX2" fmla="*/ 2625214 w 5698870"/>
              <a:gd name="connsiteY2" fmla="*/ 3212993 h 3212993"/>
              <a:gd name="connsiteX3" fmla="*/ 0 w 5698870"/>
              <a:gd name="connsiteY3" fmla="*/ 3168746 h 3212993"/>
              <a:gd name="connsiteX4" fmla="*/ 191730 w 5698870"/>
              <a:gd name="connsiteY4" fmla="*/ 19618 h 3212993"/>
              <a:gd name="connsiteX0" fmla="*/ 191730 w 5698870"/>
              <a:gd name="connsiteY0" fmla="*/ 19618 h 3168748"/>
              <a:gd name="connsiteX1" fmla="*/ 5678131 w 5698870"/>
              <a:gd name="connsiteY1" fmla="*/ 1509206 h 3168748"/>
              <a:gd name="connsiteX2" fmla="*/ 2595718 w 5698870"/>
              <a:gd name="connsiteY2" fmla="*/ 3168748 h 3168748"/>
              <a:gd name="connsiteX3" fmla="*/ 0 w 5698870"/>
              <a:gd name="connsiteY3" fmla="*/ 3168746 h 3168748"/>
              <a:gd name="connsiteX4" fmla="*/ 191730 w 5698870"/>
              <a:gd name="connsiteY4" fmla="*/ 19618 h 3168748"/>
              <a:gd name="connsiteX0" fmla="*/ 191730 w 5522751"/>
              <a:gd name="connsiteY0" fmla="*/ 0 h 3149130"/>
              <a:gd name="connsiteX1" fmla="*/ 5501150 w 5522751"/>
              <a:gd name="connsiteY1" fmla="*/ 2271252 h 3149130"/>
              <a:gd name="connsiteX2" fmla="*/ 2595718 w 5522751"/>
              <a:gd name="connsiteY2" fmla="*/ 3149130 h 3149130"/>
              <a:gd name="connsiteX3" fmla="*/ 0 w 5522751"/>
              <a:gd name="connsiteY3" fmla="*/ 3149128 h 3149130"/>
              <a:gd name="connsiteX4" fmla="*/ 191730 w 5522751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81449"/>
              <a:gd name="connsiteY0" fmla="*/ 0 h 3149130"/>
              <a:gd name="connsiteX1" fmla="*/ 5560143 w 5581449"/>
              <a:gd name="connsiteY1" fmla="*/ 2344994 h 3149130"/>
              <a:gd name="connsiteX2" fmla="*/ 2595718 w 5581449"/>
              <a:gd name="connsiteY2" fmla="*/ 3149130 h 3149130"/>
              <a:gd name="connsiteX3" fmla="*/ 0 w 5581449"/>
              <a:gd name="connsiteY3" fmla="*/ 3149128 h 3149130"/>
              <a:gd name="connsiteX4" fmla="*/ 191730 w 5581449"/>
              <a:gd name="connsiteY4" fmla="*/ 0 h 3149130"/>
              <a:gd name="connsiteX0" fmla="*/ 191730 w 5796087"/>
              <a:gd name="connsiteY0" fmla="*/ 0 h 3149130"/>
              <a:gd name="connsiteX1" fmla="*/ 5560143 w 5796087"/>
              <a:gd name="connsiteY1" fmla="*/ 2344994 h 3149130"/>
              <a:gd name="connsiteX2" fmla="*/ 2595718 w 5796087"/>
              <a:gd name="connsiteY2" fmla="*/ 3149130 h 3149130"/>
              <a:gd name="connsiteX3" fmla="*/ 0 w 5796087"/>
              <a:gd name="connsiteY3" fmla="*/ 3149128 h 3149130"/>
              <a:gd name="connsiteX4" fmla="*/ 191730 w 5796087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28"/>
              <a:gd name="connsiteX1" fmla="*/ 5619136 w 5852840"/>
              <a:gd name="connsiteY1" fmla="*/ 2389239 h 3149128"/>
              <a:gd name="connsiteX2" fmla="*/ 2639963 w 5852840"/>
              <a:gd name="connsiteY2" fmla="*/ 3134382 h 3149128"/>
              <a:gd name="connsiteX3" fmla="*/ 0 w 5852840"/>
              <a:gd name="connsiteY3" fmla="*/ 3149128 h 3149128"/>
              <a:gd name="connsiteX4" fmla="*/ 191730 w 5852840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33485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62981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82582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81707"/>
              <a:gd name="connsiteY0" fmla="*/ 93365 h 3242493"/>
              <a:gd name="connsiteX1" fmla="*/ 5545189 w 5781707"/>
              <a:gd name="connsiteY1" fmla="*/ 1978701 h 3242493"/>
              <a:gd name="connsiteX2" fmla="*/ 2682582 w 5781707"/>
              <a:gd name="connsiteY2" fmla="*/ 3227747 h 3242493"/>
              <a:gd name="connsiteX3" fmla="*/ 0 w 5781707"/>
              <a:gd name="connsiteY3" fmla="*/ 3242493 h 3242493"/>
              <a:gd name="connsiteX4" fmla="*/ 191730 w 5781707"/>
              <a:gd name="connsiteY4" fmla="*/ 93365 h 3242493"/>
              <a:gd name="connsiteX0" fmla="*/ 191730 w 5545189"/>
              <a:gd name="connsiteY0" fmla="*/ 0 h 3149128"/>
              <a:gd name="connsiteX1" fmla="*/ 5545189 w 5545189"/>
              <a:gd name="connsiteY1" fmla="*/ 1885336 h 3149128"/>
              <a:gd name="connsiteX2" fmla="*/ 2682582 w 5545189"/>
              <a:gd name="connsiteY2" fmla="*/ 3134382 h 3149128"/>
              <a:gd name="connsiteX3" fmla="*/ 0 w 5545189"/>
              <a:gd name="connsiteY3" fmla="*/ 3149128 h 3149128"/>
              <a:gd name="connsiteX4" fmla="*/ 191730 w 5545189"/>
              <a:gd name="connsiteY4" fmla="*/ 0 h 3149128"/>
              <a:gd name="connsiteX0" fmla="*/ 191730 w 5148835"/>
              <a:gd name="connsiteY0" fmla="*/ 0 h 3149128"/>
              <a:gd name="connsiteX1" fmla="*/ 5148835 w 5148835"/>
              <a:gd name="connsiteY1" fmla="*/ 2388256 h 3149128"/>
              <a:gd name="connsiteX2" fmla="*/ 2682582 w 5148835"/>
              <a:gd name="connsiteY2" fmla="*/ 3134382 h 3149128"/>
              <a:gd name="connsiteX3" fmla="*/ 0 w 5148835"/>
              <a:gd name="connsiteY3" fmla="*/ 3149128 h 3149128"/>
              <a:gd name="connsiteX4" fmla="*/ 191730 w 5148835"/>
              <a:gd name="connsiteY4" fmla="*/ 0 h 3149128"/>
              <a:gd name="connsiteX0" fmla="*/ 191730 w 5160213"/>
              <a:gd name="connsiteY0" fmla="*/ 142658 h 3291786"/>
              <a:gd name="connsiteX1" fmla="*/ 5148835 w 5160213"/>
              <a:gd name="connsiteY1" fmla="*/ 2530914 h 3291786"/>
              <a:gd name="connsiteX2" fmla="*/ 2682582 w 5160213"/>
              <a:gd name="connsiteY2" fmla="*/ 3277040 h 3291786"/>
              <a:gd name="connsiteX3" fmla="*/ 0 w 5160213"/>
              <a:gd name="connsiteY3" fmla="*/ 3291786 h 3291786"/>
              <a:gd name="connsiteX4" fmla="*/ 191730 w 5160213"/>
              <a:gd name="connsiteY4" fmla="*/ 142658 h 3291786"/>
              <a:gd name="connsiteX0" fmla="*/ 191730 w 5160213"/>
              <a:gd name="connsiteY0" fmla="*/ 115711 h 3264839"/>
              <a:gd name="connsiteX1" fmla="*/ 5148835 w 5160213"/>
              <a:gd name="connsiteY1" fmla="*/ 2564927 h 3264839"/>
              <a:gd name="connsiteX2" fmla="*/ 2682582 w 5160213"/>
              <a:gd name="connsiteY2" fmla="*/ 3250093 h 3264839"/>
              <a:gd name="connsiteX3" fmla="*/ 0 w 5160213"/>
              <a:gd name="connsiteY3" fmla="*/ 3264839 h 3264839"/>
              <a:gd name="connsiteX4" fmla="*/ 191730 w 5160213"/>
              <a:gd name="connsiteY4" fmla="*/ 115711 h 3264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0213" h="3264839">
                <a:moveTo>
                  <a:pt x="191730" y="115711"/>
                </a:moveTo>
                <a:cubicBezTo>
                  <a:pt x="1877962" y="509001"/>
                  <a:pt x="5385243" y="-1378792"/>
                  <a:pt x="5148835" y="2564927"/>
                </a:cubicBezTo>
                <a:cubicBezTo>
                  <a:pt x="2936576" y="3000120"/>
                  <a:pt x="4039435" y="1826759"/>
                  <a:pt x="2682582" y="3250093"/>
                </a:cubicBezTo>
                <a:lnTo>
                  <a:pt x="0" y="3264839"/>
                </a:lnTo>
                <a:cubicBezTo>
                  <a:pt x="9833" y="2210213"/>
                  <a:pt x="122903" y="1170337"/>
                  <a:pt x="191730" y="11571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DFE3E5"/>
                </a:solidFill>
              </a:rPr>
              <a:pPr/>
              <a:t>54</a:t>
            </a:fld>
            <a:endParaRPr lang="en-US" dirty="0">
              <a:solidFill>
                <a:srgbClr val="DFE3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12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6" y="1392629"/>
            <a:ext cx="5837048" cy="3971045"/>
          </a:xfrm>
        </p:spPr>
      </p:pic>
      <p:sp useBgFill="1">
        <p:nvSpPr>
          <p:cNvPr id="21" name="Rectangle 10"/>
          <p:cNvSpPr/>
          <p:nvPr/>
        </p:nvSpPr>
        <p:spPr>
          <a:xfrm>
            <a:off x="147481" y="1113155"/>
            <a:ext cx="5739375" cy="3149128"/>
          </a:xfrm>
          <a:custGeom>
            <a:avLst/>
            <a:gdLst>
              <a:gd name="connsiteX0" fmla="*/ 0 w 2757949"/>
              <a:gd name="connsiteY0" fmla="*/ 0 h 3281864"/>
              <a:gd name="connsiteX1" fmla="*/ 2757949 w 2757949"/>
              <a:gd name="connsiteY1" fmla="*/ 0 h 3281864"/>
              <a:gd name="connsiteX2" fmla="*/ 2757949 w 2757949"/>
              <a:gd name="connsiteY2" fmla="*/ 3281864 h 3281864"/>
              <a:gd name="connsiteX3" fmla="*/ 0 w 2757949"/>
              <a:gd name="connsiteY3" fmla="*/ 3281864 h 3281864"/>
              <a:gd name="connsiteX4" fmla="*/ 0 w 2757949"/>
              <a:gd name="connsiteY4" fmla="*/ 0 h 3281864"/>
              <a:gd name="connsiteX0" fmla="*/ 0 w 5235679"/>
              <a:gd name="connsiteY0" fmla="*/ 0 h 3281864"/>
              <a:gd name="connsiteX1" fmla="*/ 5235679 w 5235679"/>
              <a:gd name="connsiteY1" fmla="*/ 1622323 h 3281864"/>
              <a:gd name="connsiteX2" fmla="*/ 2757949 w 5235679"/>
              <a:gd name="connsiteY2" fmla="*/ 3281864 h 3281864"/>
              <a:gd name="connsiteX3" fmla="*/ 0 w 5235679"/>
              <a:gd name="connsiteY3" fmla="*/ 3281864 h 3281864"/>
              <a:gd name="connsiteX4" fmla="*/ 0 w 5235679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300749 w 5257971"/>
              <a:gd name="connsiteY2" fmla="*/ 3252367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991033 w 5257971"/>
              <a:gd name="connsiteY2" fmla="*/ 3208122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212259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280220 w 5538191"/>
              <a:gd name="connsiteY0" fmla="*/ 0 h 3296612"/>
              <a:gd name="connsiteX1" fmla="*/ 5515899 w 5538191"/>
              <a:gd name="connsiteY1" fmla="*/ 1622323 h 3296612"/>
              <a:gd name="connsiteX2" fmla="*/ 2492479 w 5538191"/>
              <a:gd name="connsiteY2" fmla="*/ 3267116 h 3296612"/>
              <a:gd name="connsiteX3" fmla="*/ 0 w 5538191"/>
              <a:gd name="connsiteY3" fmla="*/ 3296612 h 3296612"/>
              <a:gd name="connsiteX4" fmla="*/ 280220 w 5538191"/>
              <a:gd name="connsiteY4" fmla="*/ 0 h 3296612"/>
              <a:gd name="connsiteX0" fmla="*/ 29498 w 5536914"/>
              <a:gd name="connsiteY0" fmla="*/ 0 h 3163877"/>
              <a:gd name="connsiteX1" fmla="*/ 5515899 w 5536914"/>
              <a:gd name="connsiteY1" fmla="*/ 1489588 h 3163877"/>
              <a:gd name="connsiteX2" fmla="*/ 2492479 w 5536914"/>
              <a:gd name="connsiteY2" fmla="*/ 3134381 h 3163877"/>
              <a:gd name="connsiteX3" fmla="*/ 0 w 5536914"/>
              <a:gd name="connsiteY3" fmla="*/ 3163877 h 3163877"/>
              <a:gd name="connsiteX4" fmla="*/ 29498 w 5536914"/>
              <a:gd name="connsiteY4" fmla="*/ 0 h 3163877"/>
              <a:gd name="connsiteX0" fmla="*/ 29498 w 5536638"/>
              <a:gd name="connsiteY0" fmla="*/ 19618 h 3183495"/>
              <a:gd name="connsiteX1" fmla="*/ 5515899 w 5536638"/>
              <a:gd name="connsiteY1" fmla="*/ 1509206 h 3183495"/>
              <a:gd name="connsiteX2" fmla="*/ 2492479 w 5536638"/>
              <a:gd name="connsiteY2" fmla="*/ 3153999 h 3183495"/>
              <a:gd name="connsiteX3" fmla="*/ 0 w 5536638"/>
              <a:gd name="connsiteY3" fmla="*/ 3183495 h 3183495"/>
              <a:gd name="connsiteX4" fmla="*/ 29498 w 5536638"/>
              <a:gd name="connsiteY4" fmla="*/ 19618 h 3183495"/>
              <a:gd name="connsiteX0" fmla="*/ 37409 w 5544549"/>
              <a:gd name="connsiteY0" fmla="*/ 19618 h 3183495"/>
              <a:gd name="connsiteX1" fmla="*/ 5523810 w 5544549"/>
              <a:gd name="connsiteY1" fmla="*/ 1509206 h 3183495"/>
              <a:gd name="connsiteX2" fmla="*/ 2500390 w 5544549"/>
              <a:gd name="connsiteY2" fmla="*/ 3153999 h 3183495"/>
              <a:gd name="connsiteX3" fmla="*/ 7911 w 5544549"/>
              <a:gd name="connsiteY3" fmla="*/ 3183495 h 3183495"/>
              <a:gd name="connsiteX4" fmla="*/ 37409 w 5544549"/>
              <a:gd name="connsiteY4" fmla="*/ 19618 h 3183495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54711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212993"/>
              <a:gd name="connsiteX1" fmla="*/ 5678131 w 5698870"/>
              <a:gd name="connsiteY1" fmla="*/ 1509206 h 3212993"/>
              <a:gd name="connsiteX2" fmla="*/ 2625214 w 5698870"/>
              <a:gd name="connsiteY2" fmla="*/ 3212993 h 3212993"/>
              <a:gd name="connsiteX3" fmla="*/ 0 w 5698870"/>
              <a:gd name="connsiteY3" fmla="*/ 3168746 h 3212993"/>
              <a:gd name="connsiteX4" fmla="*/ 191730 w 5698870"/>
              <a:gd name="connsiteY4" fmla="*/ 19618 h 3212993"/>
              <a:gd name="connsiteX0" fmla="*/ 191730 w 5698870"/>
              <a:gd name="connsiteY0" fmla="*/ 19618 h 3168748"/>
              <a:gd name="connsiteX1" fmla="*/ 5678131 w 5698870"/>
              <a:gd name="connsiteY1" fmla="*/ 1509206 h 3168748"/>
              <a:gd name="connsiteX2" fmla="*/ 2595718 w 5698870"/>
              <a:gd name="connsiteY2" fmla="*/ 3168748 h 3168748"/>
              <a:gd name="connsiteX3" fmla="*/ 0 w 5698870"/>
              <a:gd name="connsiteY3" fmla="*/ 3168746 h 3168748"/>
              <a:gd name="connsiteX4" fmla="*/ 191730 w 5698870"/>
              <a:gd name="connsiteY4" fmla="*/ 19618 h 3168748"/>
              <a:gd name="connsiteX0" fmla="*/ 191730 w 5522751"/>
              <a:gd name="connsiteY0" fmla="*/ 0 h 3149130"/>
              <a:gd name="connsiteX1" fmla="*/ 5501150 w 5522751"/>
              <a:gd name="connsiteY1" fmla="*/ 2271252 h 3149130"/>
              <a:gd name="connsiteX2" fmla="*/ 2595718 w 5522751"/>
              <a:gd name="connsiteY2" fmla="*/ 3149130 h 3149130"/>
              <a:gd name="connsiteX3" fmla="*/ 0 w 5522751"/>
              <a:gd name="connsiteY3" fmla="*/ 3149128 h 3149130"/>
              <a:gd name="connsiteX4" fmla="*/ 191730 w 5522751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81449"/>
              <a:gd name="connsiteY0" fmla="*/ 0 h 3149130"/>
              <a:gd name="connsiteX1" fmla="*/ 5560143 w 5581449"/>
              <a:gd name="connsiteY1" fmla="*/ 2344994 h 3149130"/>
              <a:gd name="connsiteX2" fmla="*/ 2595718 w 5581449"/>
              <a:gd name="connsiteY2" fmla="*/ 3149130 h 3149130"/>
              <a:gd name="connsiteX3" fmla="*/ 0 w 5581449"/>
              <a:gd name="connsiteY3" fmla="*/ 3149128 h 3149130"/>
              <a:gd name="connsiteX4" fmla="*/ 191730 w 5581449"/>
              <a:gd name="connsiteY4" fmla="*/ 0 h 3149130"/>
              <a:gd name="connsiteX0" fmla="*/ 191730 w 5796087"/>
              <a:gd name="connsiteY0" fmla="*/ 0 h 3149130"/>
              <a:gd name="connsiteX1" fmla="*/ 5560143 w 5796087"/>
              <a:gd name="connsiteY1" fmla="*/ 2344994 h 3149130"/>
              <a:gd name="connsiteX2" fmla="*/ 2595718 w 5796087"/>
              <a:gd name="connsiteY2" fmla="*/ 3149130 h 3149130"/>
              <a:gd name="connsiteX3" fmla="*/ 0 w 5796087"/>
              <a:gd name="connsiteY3" fmla="*/ 3149128 h 3149130"/>
              <a:gd name="connsiteX4" fmla="*/ 191730 w 5796087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28"/>
              <a:gd name="connsiteX1" fmla="*/ 5619136 w 5852840"/>
              <a:gd name="connsiteY1" fmla="*/ 2389239 h 3149128"/>
              <a:gd name="connsiteX2" fmla="*/ 2639963 w 5852840"/>
              <a:gd name="connsiteY2" fmla="*/ 3134382 h 3149128"/>
              <a:gd name="connsiteX3" fmla="*/ 0 w 5852840"/>
              <a:gd name="connsiteY3" fmla="*/ 3149128 h 3149128"/>
              <a:gd name="connsiteX4" fmla="*/ 191730 w 5852840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33485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62981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9375" h="3149128">
                <a:moveTo>
                  <a:pt x="191730" y="0"/>
                </a:moveTo>
                <a:cubicBezTo>
                  <a:pt x="1877962" y="393290"/>
                  <a:pt x="6882581" y="-732503"/>
                  <a:pt x="5501149" y="2418736"/>
                </a:cubicBezTo>
                <a:cubicBezTo>
                  <a:pt x="3288890" y="2853929"/>
                  <a:pt x="3996816" y="1711048"/>
                  <a:pt x="2639963" y="3134382"/>
                </a:cubicBezTo>
                <a:lnTo>
                  <a:pt x="0" y="3149128"/>
                </a:lnTo>
                <a:cubicBezTo>
                  <a:pt x="9833" y="2094502"/>
                  <a:pt x="122903" y="1054626"/>
                  <a:pt x="19173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44" y="1326284"/>
            <a:ext cx="6032089" cy="41037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4774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prstClr val="white"/>
                </a:solidFill>
              </a:rPr>
              <a:t>N</a:t>
            </a:r>
            <a:r>
              <a:rPr lang="en-US" sz="2800" dirty="0">
                <a:solidFill>
                  <a:prstClr val="white"/>
                </a:solidFill>
              </a:rPr>
              <a:t>-SBEN</a:t>
            </a:r>
          </a:p>
        </p:txBody>
      </p:sp>
      <p:sp>
        <p:nvSpPr>
          <p:cNvPr id="7" name="Flowchart: Data 6"/>
          <p:cNvSpPr/>
          <p:nvPr/>
        </p:nvSpPr>
        <p:spPr>
          <a:xfrm>
            <a:off x="7813204" y="3613356"/>
            <a:ext cx="3964306" cy="176502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151 w 10000"/>
              <a:gd name="connsiteY1" fmla="*/ 2612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514 w 10000"/>
              <a:gd name="connsiteY1" fmla="*/ 84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837"/>
              <a:gd name="connsiteY0" fmla="*/ 10084 h 10084"/>
              <a:gd name="connsiteX1" fmla="*/ 4351 w 10837"/>
              <a:gd name="connsiteY1" fmla="*/ 84 h 10084"/>
              <a:gd name="connsiteX2" fmla="*/ 10837 w 10837"/>
              <a:gd name="connsiteY2" fmla="*/ 0 h 10084"/>
              <a:gd name="connsiteX3" fmla="*/ 10510 w 10837"/>
              <a:gd name="connsiteY3" fmla="*/ 10000 h 10084"/>
              <a:gd name="connsiteX4" fmla="*/ 0 w 10837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709"/>
              <a:gd name="connsiteY0" fmla="*/ 10084 h 10084"/>
              <a:gd name="connsiteX1" fmla="*/ 4351 w 10709"/>
              <a:gd name="connsiteY1" fmla="*/ 84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09" h="10084">
                <a:moveTo>
                  <a:pt x="0" y="10084"/>
                </a:moveTo>
                <a:lnTo>
                  <a:pt x="4351" y="84"/>
                </a:lnTo>
                <a:lnTo>
                  <a:pt x="9801" y="0"/>
                </a:lnTo>
                <a:cubicBezTo>
                  <a:pt x="10157" y="5102"/>
                  <a:pt x="10473" y="6751"/>
                  <a:pt x="10709" y="10084"/>
                </a:cubicBezTo>
                <a:lnTo>
                  <a:pt x="0" y="10084"/>
                </a:lnTo>
                <a:close/>
              </a:path>
            </a:pathLst>
          </a:cu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7541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prstClr val="white"/>
                </a:solidFill>
              </a:rPr>
              <a:t>N</a:t>
            </a:r>
            <a:r>
              <a:rPr lang="en-US" sz="2800" dirty="0">
                <a:solidFill>
                  <a:prstClr val="white"/>
                </a:solidFill>
              </a:rPr>
              <a:t>-HSDA</a:t>
            </a:r>
          </a:p>
        </p:txBody>
      </p:sp>
      <p:sp>
        <p:nvSpPr>
          <p:cNvPr id="8" name="Flowchart: Data 6"/>
          <p:cNvSpPr/>
          <p:nvPr/>
        </p:nvSpPr>
        <p:spPr>
          <a:xfrm>
            <a:off x="1781115" y="3598652"/>
            <a:ext cx="3964306" cy="176502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151 w 10000"/>
              <a:gd name="connsiteY1" fmla="*/ 2612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514 w 10000"/>
              <a:gd name="connsiteY1" fmla="*/ 84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837"/>
              <a:gd name="connsiteY0" fmla="*/ 10084 h 10084"/>
              <a:gd name="connsiteX1" fmla="*/ 4351 w 10837"/>
              <a:gd name="connsiteY1" fmla="*/ 84 h 10084"/>
              <a:gd name="connsiteX2" fmla="*/ 10837 w 10837"/>
              <a:gd name="connsiteY2" fmla="*/ 0 h 10084"/>
              <a:gd name="connsiteX3" fmla="*/ 10510 w 10837"/>
              <a:gd name="connsiteY3" fmla="*/ 10000 h 10084"/>
              <a:gd name="connsiteX4" fmla="*/ 0 w 10837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709"/>
              <a:gd name="connsiteY0" fmla="*/ 10084 h 10084"/>
              <a:gd name="connsiteX1" fmla="*/ 4351 w 10709"/>
              <a:gd name="connsiteY1" fmla="*/ 84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09" h="10084">
                <a:moveTo>
                  <a:pt x="0" y="10084"/>
                </a:moveTo>
                <a:lnTo>
                  <a:pt x="4351" y="84"/>
                </a:lnTo>
                <a:lnTo>
                  <a:pt x="9801" y="0"/>
                </a:lnTo>
                <a:cubicBezTo>
                  <a:pt x="10157" y="5102"/>
                  <a:pt x="10473" y="6751"/>
                  <a:pt x="10709" y="10084"/>
                </a:cubicBezTo>
                <a:lnTo>
                  <a:pt x="0" y="10084"/>
                </a:lnTo>
                <a:close/>
              </a:path>
            </a:pathLst>
          </a:cu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 rot="15724017">
            <a:off x="10241813" y="4367890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 rot="4773014">
            <a:off x="10722322" y="4308802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9055998" y="4023315"/>
            <a:ext cx="1490082" cy="797242"/>
          </a:xfrm>
          <a:custGeom>
            <a:avLst/>
            <a:gdLst>
              <a:gd name="connsiteX0" fmla="*/ 0 w 1478280"/>
              <a:gd name="connsiteY0" fmla="*/ 411480 h 432827"/>
              <a:gd name="connsiteX1" fmla="*/ 411480 w 1478280"/>
              <a:gd name="connsiteY1" fmla="*/ 0 h 432827"/>
              <a:gd name="connsiteX2" fmla="*/ 1478280 w 1478280"/>
              <a:gd name="connsiteY2" fmla="*/ 411480 h 432827"/>
              <a:gd name="connsiteX0" fmla="*/ 0 w 1478280"/>
              <a:gd name="connsiteY0" fmla="*/ 503352 h 522010"/>
              <a:gd name="connsiteX1" fmla="*/ 1018175 w 1478280"/>
              <a:gd name="connsiteY1" fmla="*/ 0 h 522010"/>
              <a:gd name="connsiteX2" fmla="*/ 1478280 w 1478280"/>
              <a:gd name="connsiteY2" fmla="*/ 503352 h 522010"/>
              <a:gd name="connsiteX0" fmla="*/ 0 w 1379516"/>
              <a:gd name="connsiteY0" fmla="*/ 534006 h 534006"/>
              <a:gd name="connsiteX1" fmla="*/ 919411 w 1379516"/>
              <a:gd name="connsiteY1" fmla="*/ 30 h 534006"/>
              <a:gd name="connsiteX2" fmla="*/ 1379516 w 1379516"/>
              <a:gd name="connsiteY2" fmla="*/ 503382 h 53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9516" h="534006">
                <a:moveTo>
                  <a:pt x="0" y="534006"/>
                </a:moveTo>
                <a:cubicBezTo>
                  <a:pt x="82550" y="328266"/>
                  <a:pt x="689492" y="5134"/>
                  <a:pt x="919411" y="30"/>
                </a:cubicBezTo>
                <a:cubicBezTo>
                  <a:pt x="1149330" y="-5074"/>
                  <a:pt x="1361736" y="638002"/>
                  <a:pt x="1379516" y="503382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 rot="15724017">
            <a:off x="4115333" y="4276450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 rot="4773014">
            <a:off x="4595842" y="4217362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 rot="18709067">
            <a:off x="3079785" y="4243760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7758064">
            <a:off x="3408713" y="4349380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761878" y="3779515"/>
            <a:ext cx="1642482" cy="958164"/>
          </a:xfrm>
          <a:custGeom>
            <a:avLst/>
            <a:gdLst>
              <a:gd name="connsiteX0" fmla="*/ 0 w 1478280"/>
              <a:gd name="connsiteY0" fmla="*/ 411480 h 432827"/>
              <a:gd name="connsiteX1" fmla="*/ 411480 w 1478280"/>
              <a:gd name="connsiteY1" fmla="*/ 0 h 432827"/>
              <a:gd name="connsiteX2" fmla="*/ 1478280 w 1478280"/>
              <a:gd name="connsiteY2" fmla="*/ 411480 h 432827"/>
              <a:gd name="connsiteX0" fmla="*/ 0 w 1478280"/>
              <a:gd name="connsiteY0" fmla="*/ 503352 h 522010"/>
              <a:gd name="connsiteX1" fmla="*/ 1018175 w 1478280"/>
              <a:gd name="connsiteY1" fmla="*/ 0 h 522010"/>
              <a:gd name="connsiteX2" fmla="*/ 1478280 w 1478280"/>
              <a:gd name="connsiteY2" fmla="*/ 503352 h 522010"/>
              <a:gd name="connsiteX0" fmla="*/ 0 w 1379516"/>
              <a:gd name="connsiteY0" fmla="*/ 534006 h 534006"/>
              <a:gd name="connsiteX1" fmla="*/ 919411 w 1379516"/>
              <a:gd name="connsiteY1" fmla="*/ 30 h 534006"/>
              <a:gd name="connsiteX2" fmla="*/ 1379516 w 1379516"/>
              <a:gd name="connsiteY2" fmla="*/ 503382 h 534006"/>
              <a:gd name="connsiteX0" fmla="*/ 0 w 1379516"/>
              <a:gd name="connsiteY0" fmla="*/ 636082 h 636082"/>
              <a:gd name="connsiteX1" fmla="*/ 989957 w 1379516"/>
              <a:gd name="connsiteY1" fmla="*/ 26 h 636082"/>
              <a:gd name="connsiteX2" fmla="*/ 1379516 w 1379516"/>
              <a:gd name="connsiteY2" fmla="*/ 605458 h 636082"/>
              <a:gd name="connsiteX0" fmla="*/ 0 w 1605263"/>
              <a:gd name="connsiteY0" fmla="*/ 636082 h 636082"/>
              <a:gd name="connsiteX1" fmla="*/ 1215704 w 1605263"/>
              <a:gd name="connsiteY1" fmla="*/ 26 h 636082"/>
              <a:gd name="connsiteX2" fmla="*/ 1605263 w 1605263"/>
              <a:gd name="connsiteY2" fmla="*/ 605458 h 636082"/>
              <a:gd name="connsiteX0" fmla="*/ 0 w 1520608"/>
              <a:gd name="connsiteY0" fmla="*/ 636059 h 641794"/>
              <a:gd name="connsiteX1" fmla="*/ 1215704 w 1520608"/>
              <a:gd name="connsiteY1" fmla="*/ 3 h 641794"/>
              <a:gd name="connsiteX2" fmla="*/ 1520608 w 1520608"/>
              <a:gd name="connsiteY2" fmla="*/ 625851 h 64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608" h="641794">
                <a:moveTo>
                  <a:pt x="0" y="636059"/>
                </a:moveTo>
                <a:cubicBezTo>
                  <a:pt x="82550" y="430319"/>
                  <a:pt x="962269" y="1704"/>
                  <a:pt x="1215704" y="3"/>
                </a:cubicBezTo>
                <a:cubicBezTo>
                  <a:pt x="1469139" y="-1698"/>
                  <a:pt x="1502828" y="760471"/>
                  <a:pt x="1520608" y="625851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23" name="Rectangle 10"/>
          <p:cNvSpPr/>
          <p:nvPr/>
        </p:nvSpPr>
        <p:spPr bwMode="grayWhite">
          <a:xfrm>
            <a:off x="5987845" y="993758"/>
            <a:ext cx="5409561" cy="3264839"/>
          </a:xfrm>
          <a:custGeom>
            <a:avLst/>
            <a:gdLst>
              <a:gd name="connsiteX0" fmla="*/ 0 w 2757949"/>
              <a:gd name="connsiteY0" fmla="*/ 0 h 3281864"/>
              <a:gd name="connsiteX1" fmla="*/ 2757949 w 2757949"/>
              <a:gd name="connsiteY1" fmla="*/ 0 h 3281864"/>
              <a:gd name="connsiteX2" fmla="*/ 2757949 w 2757949"/>
              <a:gd name="connsiteY2" fmla="*/ 3281864 h 3281864"/>
              <a:gd name="connsiteX3" fmla="*/ 0 w 2757949"/>
              <a:gd name="connsiteY3" fmla="*/ 3281864 h 3281864"/>
              <a:gd name="connsiteX4" fmla="*/ 0 w 2757949"/>
              <a:gd name="connsiteY4" fmla="*/ 0 h 3281864"/>
              <a:gd name="connsiteX0" fmla="*/ 0 w 5235679"/>
              <a:gd name="connsiteY0" fmla="*/ 0 h 3281864"/>
              <a:gd name="connsiteX1" fmla="*/ 5235679 w 5235679"/>
              <a:gd name="connsiteY1" fmla="*/ 1622323 h 3281864"/>
              <a:gd name="connsiteX2" fmla="*/ 2757949 w 5235679"/>
              <a:gd name="connsiteY2" fmla="*/ 3281864 h 3281864"/>
              <a:gd name="connsiteX3" fmla="*/ 0 w 5235679"/>
              <a:gd name="connsiteY3" fmla="*/ 3281864 h 3281864"/>
              <a:gd name="connsiteX4" fmla="*/ 0 w 5235679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300749 w 5257971"/>
              <a:gd name="connsiteY2" fmla="*/ 3252367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991033 w 5257971"/>
              <a:gd name="connsiteY2" fmla="*/ 3208122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212259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280220 w 5538191"/>
              <a:gd name="connsiteY0" fmla="*/ 0 h 3296612"/>
              <a:gd name="connsiteX1" fmla="*/ 5515899 w 5538191"/>
              <a:gd name="connsiteY1" fmla="*/ 1622323 h 3296612"/>
              <a:gd name="connsiteX2" fmla="*/ 2492479 w 5538191"/>
              <a:gd name="connsiteY2" fmla="*/ 3267116 h 3296612"/>
              <a:gd name="connsiteX3" fmla="*/ 0 w 5538191"/>
              <a:gd name="connsiteY3" fmla="*/ 3296612 h 3296612"/>
              <a:gd name="connsiteX4" fmla="*/ 280220 w 5538191"/>
              <a:gd name="connsiteY4" fmla="*/ 0 h 3296612"/>
              <a:gd name="connsiteX0" fmla="*/ 29498 w 5536914"/>
              <a:gd name="connsiteY0" fmla="*/ 0 h 3163877"/>
              <a:gd name="connsiteX1" fmla="*/ 5515899 w 5536914"/>
              <a:gd name="connsiteY1" fmla="*/ 1489588 h 3163877"/>
              <a:gd name="connsiteX2" fmla="*/ 2492479 w 5536914"/>
              <a:gd name="connsiteY2" fmla="*/ 3134381 h 3163877"/>
              <a:gd name="connsiteX3" fmla="*/ 0 w 5536914"/>
              <a:gd name="connsiteY3" fmla="*/ 3163877 h 3163877"/>
              <a:gd name="connsiteX4" fmla="*/ 29498 w 5536914"/>
              <a:gd name="connsiteY4" fmla="*/ 0 h 3163877"/>
              <a:gd name="connsiteX0" fmla="*/ 29498 w 5536638"/>
              <a:gd name="connsiteY0" fmla="*/ 19618 h 3183495"/>
              <a:gd name="connsiteX1" fmla="*/ 5515899 w 5536638"/>
              <a:gd name="connsiteY1" fmla="*/ 1509206 h 3183495"/>
              <a:gd name="connsiteX2" fmla="*/ 2492479 w 5536638"/>
              <a:gd name="connsiteY2" fmla="*/ 3153999 h 3183495"/>
              <a:gd name="connsiteX3" fmla="*/ 0 w 5536638"/>
              <a:gd name="connsiteY3" fmla="*/ 3183495 h 3183495"/>
              <a:gd name="connsiteX4" fmla="*/ 29498 w 5536638"/>
              <a:gd name="connsiteY4" fmla="*/ 19618 h 3183495"/>
              <a:gd name="connsiteX0" fmla="*/ 37409 w 5544549"/>
              <a:gd name="connsiteY0" fmla="*/ 19618 h 3183495"/>
              <a:gd name="connsiteX1" fmla="*/ 5523810 w 5544549"/>
              <a:gd name="connsiteY1" fmla="*/ 1509206 h 3183495"/>
              <a:gd name="connsiteX2" fmla="*/ 2500390 w 5544549"/>
              <a:gd name="connsiteY2" fmla="*/ 3153999 h 3183495"/>
              <a:gd name="connsiteX3" fmla="*/ 7911 w 5544549"/>
              <a:gd name="connsiteY3" fmla="*/ 3183495 h 3183495"/>
              <a:gd name="connsiteX4" fmla="*/ 37409 w 5544549"/>
              <a:gd name="connsiteY4" fmla="*/ 19618 h 3183495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54711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212993"/>
              <a:gd name="connsiteX1" fmla="*/ 5678131 w 5698870"/>
              <a:gd name="connsiteY1" fmla="*/ 1509206 h 3212993"/>
              <a:gd name="connsiteX2" fmla="*/ 2625214 w 5698870"/>
              <a:gd name="connsiteY2" fmla="*/ 3212993 h 3212993"/>
              <a:gd name="connsiteX3" fmla="*/ 0 w 5698870"/>
              <a:gd name="connsiteY3" fmla="*/ 3168746 h 3212993"/>
              <a:gd name="connsiteX4" fmla="*/ 191730 w 5698870"/>
              <a:gd name="connsiteY4" fmla="*/ 19618 h 3212993"/>
              <a:gd name="connsiteX0" fmla="*/ 191730 w 5698870"/>
              <a:gd name="connsiteY0" fmla="*/ 19618 h 3168748"/>
              <a:gd name="connsiteX1" fmla="*/ 5678131 w 5698870"/>
              <a:gd name="connsiteY1" fmla="*/ 1509206 h 3168748"/>
              <a:gd name="connsiteX2" fmla="*/ 2595718 w 5698870"/>
              <a:gd name="connsiteY2" fmla="*/ 3168748 h 3168748"/>
              <a:gd name="connsiteX3" fmla="*/ 0 w 5698870"/>
              <a:gd name="connsiteY3" fmla="*/ 3168746 h 3168748"/>
              <a:gd name="connsiteX4" fmla="*/ 191730 w 5698870"/>
              <a:gd name="connsiteY4" fmla="*/ 19618 h 3168748"/>
              <a:gd name="connsiteX0" fmla="*/ 191730 w 5522751"/>
              <a:gd name="connsiteY0" fmla="*/ 0 h 3149130"/>
              <a:gd name="connsiteX1" fmla="*/ 5501150 w 5522751"/>
              <a:gd name="connsiteY1" fmla="*/ 2271252 h 3149130"/>
              <a:gd name="connsiteX2" fmla="*/ 2595718 w 5522751"/>
              <a:gd name="connsiteY2" fmla="*/ 3149130 h 3149130"/>
              <a:gd name="connsiteX3" fmla="*/ 0 w 5522751"/>
              <a:gd name="connsiteY3" fmla="*/ 3149128 h 3149130"/>
              <a:gd name="connsiteX4" fmla="*/ 191730 w 5522751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81449"/>
              <a:gd name="connsiteY0" fmla="*/ 0 h 3149130"/>
              <a:gd name="connsiteX1" fmla="*/ 5560143 w 5581449"/>
              <a:gd name="connsiteY1" fmla="*/ 2344994 h 3149130"/>
              <a:gd name="connsiteX2" fmla="*/ 2595718 w 5581449"/>
              <a:gd name="connsiteY2" fmla="*/ 3149130 h 3149130"/>
              <a:gd name="connsiteX3" fmla="*/ 0 w 5581449"/>
              <a:gd name="connsiteY3" fmla="*/ 3149128 h 3149130"/>
              <a:gd name="connsiteX4" fmla="*/ 191730 w 5581449"/>
              <a:gd name="connsiteY4" fmla="*/ 0 h 3149130"/>
              <a:gd name="connsiteX0" fmla="*/ 191730 w 5796087"/>
              <a:gd name="connsiteY0" fmla="*/ 0 h 3149130"/>
              <a:gd name="connsiteX1" fmla="*/ 5560143 w 5796087"/>
              <a:gd name="connsiteY1" fmla="*/ 2344994 h 3149130"/>
              <a:gd name="connsiteX2" fmla="*/ 2595718 w 5796087"/>
              <a:gd name="connsiteY2" fmla="*/ 3149130 h 3149130"/>
              <a:gd name="connsiteX3" fmla="*/ 0 w 5796087"/>
              <a:gd name="connsiteY3" fmla="*/ 3149128 h 3149130"/>
              <a:gd name="connsiteX4" fmla="*/ 191730 w 5796087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28"/>
              <a:gd name="connsiteX1" fmla="*/ 5619136 w 5852840"/>
              <a:gd name="connsiteY1" fmla="*/ 2389239 h 3149128"/>
              <a:gd name="connsiteX2" fmla="*/ 2639963 w 5852840"/>
              <a:gd name="connsiteY2" fmla="*/ 3134382 h 3149128"/>
              <a:gd name="connsiteX3" fmla="*/ 0 w 5852840"/>
              <a:gd name="connsiteY3" fmla="*/ 3149128 h 3149128"/>
              <a:gd name="connsiteX4" fmla="*/ 191730 w 5852840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33485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62981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82582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81707"/>
              <a:gd name="connsiteY0" fmla="*/ 93365 h 3242493"/>
              <a:gd name="connsiteX1" fmla="*/ 5545189 w 5781707"/>
              <a:gd name="connsiteY1" fmla="*/ 1978701 h 3242493"/>
              <a:gd name="connsiteX2" fmla="*/ 2682582 w 5781707"/>
              <a:gd name="connsiteY2" fmla="*/ 3227747 h 3242493"/>
              <a:gd name="connsiteX3" fmla="*/ 0 w 5781707"/>
              <a:gd name="connsiteY3" fmla="*/ 3242493 h 3242493"/>
              <a:gd name="connsiteX4" fmla="*/ 191730 w 5781707"/>
              <a:gd name="connsiteY4" fmla="*/ 93365 h 3242493"/>
              <a:gd name="connsiteX0" fmla="*/ 191730 w 5545189"/>
              <a:gd name="connsiteY0" fmla="*/ 0 h 3149128"/>
              <a:gd name="connsiteX1" fmla="*/ 5545189 w 5545189"/>
              <a:gd name="connsiteY1" fmla="*/ 1885336 h 3149128"/>
              <a:gd name="connsiteX2" fmla="*/ 2682582 w 5545189"/>
              <a:gd name="connsiteY2" fmla="*/ 3134382 h 3149128"/>
              <a:gd name="connsiteX3" fmla="*/ 0 w 5545189"/>
              <a:gd name="connsiteY3" fmla="*/ 3149128 h 3149128"/>
              <a:gd name="connsiteX4" fmla="*/ 191730 w 5545189"/>
              <a:gd name="connsiteY4" fmla="*/ 0 h 3149128"/>
              <a:gd name="connsiteX0" fmla="*/ 191730 w 5148835"/>
              <a:gd name="connsiteY0" fmla="*/ 0 h 3149128"/>
              <a:gd name="connsiteX1" fmla="*/ 5148835 w 5148835"/>
              <a:gd name="connsiteY1" fmla="*/ 2388256 h 3149128"/>
              <a:gd name="connsiteX2" fmla="*/ 2682582 w 5148835"/>
              <a:gd name="connsiteY2" fmla="*/ 3134382 h 3149128"/>
              <a:gd name="connsiteX3" fmla="*/ 0 w 5148835"/>
              <a:gd name="connsiteY3" fmla="*/ 3149128 h 3149128"/>
              <a:gd name="connsiteX4" fmla="*/ 191730 w 5148835"/>
              <a:gd name="connsiteY4" fmla="*/ 0 h 3149128"/>
              <a:gd name="connsiteX0" fmla="*/ 191730 w 5160213"/>
              <a:gd name="connsiteY0" fmla="*/ 142658 h 3291786"/>
              <a:gd name="connsiteX1" fmla="*/ 5148835 w 5160213"/>
              <a:gd name="connsiteY1" fmla="*/ 2530914 h 3291786"/>
              <a:gd name="connsiteX2" fmla="*/ 2682582 w 5160213"/>
              <a:gd name="connsiteY2" fmla="*/ 3277040 h 3291786"/>
              <a:gd name="connsiteX3" fmla="*/ 0 w 5160213"/>
              <a:gd name="connsiteY3" fmla="*/ 3291786 h 3291786"/>
              <a:gd name="connsiteX4" fmla="*/ 191730 w 5160213"/>
              <a:gd name="connsiteY4" fmla="*/ 142658 h 3291786"/>
              <a:gd name="connsiteX0" fmla="*/ 191730 w 5160213"/>
              <a:gd name="connsiteY0" fmla="*/ 115711 h 3264839"/>
              <a:gd name="connsiteX1" fmla="*/ 5148835 w 5160213"/>
              <a:gd name="connsiteY1" fmla="*/ 2564927 h 3264839"/>
              <a:gd name="connsiteX2" fmla="*/ 2682582 w 5160213"/>
              <a:gd name="connsiteY2" fmla="*/ 3250093 h 3264839"/>
              <a:gd name="connsiteX3" fmla="*/ 0 w 5160213"/>
              <a:gd name="connsiteY3" fmla="*/ 3264839 h 3264839"/>
              <a:gd name="connsiteX4" fmla="*/ 191730 w 5160213"/>
              <a:gd name="connsiteY4" fmla="*/ 115711 h 3264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0213" h="3264839">
                <a:moveTo>
                  <a:pt x="191730" y="115711"/>
                </a:moveTo>
                <a:cubicBezTo>
                  <a:pt x="1877962" y="509001"/>
                  <a:pt x="5385243" y="-1378792"/>
                  <a:pt x="5148835" y="2564927"/>
                </a:cubicBezTo>
                <a:cubicBezTo>
                  <a:pt x="2936576" y="3000120"/>
                  <a:pt x="4039435" y="1826759"/>
                  <a:pt x="2682582" y="3250093"/>
                </a:cubicBezTo>
                <a:lnTo>
                  <a:pt x="0" y="3264839"/>
                </a:lnTo>
                <a:cubicBezTo>
                  <a:pt x="9833" y="2210213"/>
                  <a:pt x="122903" y="1170337"/>
                  <a:pt x="191730" y="11571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7168" y="5762543"/>
            <a:ext cx="6578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white"/>
                </a:solidFill>
              </a:rPr>
              <a:t>For all training samples in D &amp; U…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DFE3E5"/>
                </a:solidFill>
              </a:rPr>
              <a:pPr/>
              <a:t>55</a:t>
            </a:fld>
            <a:endParaRPr lang="en-US" dirty="0">
              <a:solidFill>
                <a:srgbClr val="DFE3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30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6" y="1392629"/>
            <a:ext cx="5837048" cy="3971045"/>
          </a:xfrm>
        </p:spPr>
      </p:pic>
      <p:pic>
        <p:nvPicPr>
          <p:cNvPr id="3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44" y="1326284"/>
            <a:ext cx="6032089" cy="4103733"/>
          </a:xfrm>
          <a:prstGeom prst="rect">
            <a:avLst/>
          </a:prstGeom>
        </p:spPr>
      </p:pic>
      <p:sp>
        <p:nvSpPr>
          <p:cNvPr id="7" name="Flowchart: Data 6"/>
          <p:cNvSpPr/>
          <p:nvPr/>
        </p:nvSpPr>
        <p:spPr>
          <a:xfrm>
            <a:off x="7546872" y="2481942"/>
            <a:ext cx="3964306" cy="157104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151 w 10000"/>
              <a:gd name="connsiteY1" fmla="*/ 2612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514 w 10000"/>
              <a:gd name="connsiteY1" fmla="*/ 84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837"/>
              <a:gd name="connsiteY0" fmla="*/ 10084 h 10084"/>
              <a:gd name="connsiteX1" fmla="*/ 4351 w 10837"/>
              <a:gd name="connsiteY1" fmla="*/ 84 h 10084"/>
              <a:gd name="connsiteX2" fmla="*/ 10837 w 10837"/>
              <a:gd name="connsiteY2" fmla="*/ 0 h 10084"/>
              <a:gd name="connsiteX3" fmla="*/ 10510 w 10837"/>
              <a:gd name="connsiteY3" fmla="*/ 10000 h 10084"/>
              <a:gd name="connsiteX4" fmla="*/ 0 w 10837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709"/>
              <a:gd name="connsiteY0" fmla="*/ 10084 h 10084"/>
              <a:gd name="connsiteX1" fmla="*/ 4351 w 10709"/>
              <a:gd name="connsiteY1" fmla="*/ 84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  <a:gd name="connsiteX0" fmla="*/ 0 w 10709"/>
              <a:gd name="connsiteY0" fmla="*/ 10084 h 10084"/>
              <a:gd name="connsiteX1" fmla="*/ 4022 w 10709"/>
              <a:gd name="connsiteY1" fmla="*/ 1216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  <a:gd name="connsiteX0" fmla="*/ 0 w 10709"/>
              <a:gd name="connsiteY0" fmla="*/ 8868 h 8868"/>
              <a:gd name="connsiteX1" fmla="*/ 4022 w 10709"/>
              <a:gd name="connsiteY1" fmla="*/ 0 h 8868"/>
              <a:gd name="connsiteX2" fmla="*/ 9183 w 10709"/>
              <a:gd name="connsiteY2" fmla="*/ 3 h 8868"/>
              <a:gd name="connsiteX3" fmla="*/ 10709 w 10709"/>
              <a:gd name="connsiteY3" fmla="*/ 8868 h 8868"/>
              <a:gd name="connsiteX4" fmla="*/ 0 w 10709"/>
              <a:gd name="connsiteY4" fmla="*/ 8868 h 8868"/>
              <a:gd name="connsiteX0" fmla="*/ 0 w 10000"/>
              <a:gd name="connsiteY0" fmla="*/ 10000 h 10000"/>
              <a:gd name="connsiteX1" fmla="*/ 3756 w 10000"/>
              <a:gd name="connsiteY1" fmla="*/ 0 h 10000"/>
              <a:gd name="connsiteX2" fmla="*/ 8575 w 10000"/>
              <a:gd name="connsiteY2" fmla="*/ 3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3756" y="0"/>
                </a:lnTo>
                <a:lnTo>
                  <a:pt x="8575" y="3"/>
                </a:lnTo>
                <a:cubicBezTo>
                  <a:pt x="9330" y="5266"/>
                  <a:pt x="9780" y="6242"/>
                  <a:pt x="10000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lowchart: Data 6"/>
          <p:cNvSpPr/>
          <p:nvPr/>
        </p:nvSpPr>
        <p:spPr>
          <a:xfrm>
            <a:off x="1563236" y="2481941"/>
            <a:ext cx="3964306" cy="157104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151 w 10000"/>
              <a:gd name="connsiteY1" fmla="*/ 2612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514 w 10000"/>
              <a:gd name="connsiteY1" fmla="*/ 84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837"/>
              <a:gd name="connsiteY0" fmla="*/ 10084 h 10084"/>
              <a:gd name="connsiteX1" fmla="*/ 4351 w 10837"/>
              <a:gd name="connsiteY1" fmla="*/ 84 h 10084"/>
              <a:gd name="connsiteX2" fmla="*/ 10837 w 10837"/>
              <a:gd name="connsiteY2" fmla="*/ 0 h 10084"/>
              <a:gd name="connsiteX3" fmla="*/ 10510 w 10837"/>
              <a:gd name="connsiteY3" fmla="*/ 10000 h 10084"/>
              <a:gd name="connsiteX4" fmla="*/ 0 w 10837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709"/>
              <a:gd name="connsiteY0" fmla="*/ 10084 h 10084"/>
              <a:gd name="connsiteX1" fmla="*/ 4351 w 10709"/>
              <a:gd name="connsiteY1" fmla="*/ 84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  <a:gd name="connsiteX0" fmla="*/ 0 w 10709"/>
              <a:gd name="connsiteY0" fmla="*/ 10098 h 10098"/>
              <a:gd name="connsiteX1" fmla="*/ 4227 w 10709"/>
              <a:gd name="connsiteY1" fmla="*/ 0 h 10098"/>
              <a:gd name="connsiteX2" fmla="*/ 9801 w 10709"/>
              <a:gd name="connsiteY2" fmla="*/ 14 h 10098"/>
              <a:gd name="connsiteX3" fmla="*/ 10709 w 10709"/>
              <a:gd name="connsiteY3" fmla="*/ 10098 h 10098"/>
              <a:gd name="connsiteX4" fmla="*/ 0 w 10709"/>
              <a:gd name="connsiteY4" fmla="*/ 10098 h 10098"/>
              <a:gd name="connsiteX0" fmla="*/ 0 w 10709"/>
              <a:gd name="connsiteY0" fmla="*/ 10098 h 10098"/>
              <a:gd name="connsiteX1" fmla="*/ 4227 w 10709"/>
              <a:gd name="connsiteY1" fmla="*/ 0 h 10098"/>
              <a:gd name="connsiteX2" fmla="*/ 9266 w 10709"/>
              <a:gd name="connsiteY2" fmla="*/ 14 h 10098"/>
              <a:gd name="connsiteX3" fmla="*/ 10709 w 10709"/>
              <a:gd name="connsiteY3" fmla="*/ 10098 h 10098"/>
              <a:gd name="connsiteX4" fmla="*/ 0 w 10709"/>
              <a:gd name="connsiteY4" fmla="*/ 10098 h 10098"/>
              <a:gd name="connsiteX0" fmla="*/ 0 w 10709"/>
              <a:gd name="connsiteY0" fmla="*/ 10098 h 10098"/>
              <a:gd name="connsiteX1" fmla="*/ 4227 w 10709"/>
              <a:gd name="connsiteY1" fmla="*/ 0 h 10098"/>
              <a:gd name="connsiteX2" fmla="*/ 9266 w 10709"/>
              <a:gd name="connsiteY2" fmla="*/ 14 h 10098"/>
              <a:gd name="connsiteX3" fmla="*/ 10709 w 10709"/>
              <a:gd name="connsiteY3" fmla="*/ 10098 h 10098"/>
              <a:gd name="connsiteX4" fmla="*/ 0 w 10709"/>
              <a:gd name="connsiteY4" fmla="*/ 10098 h 1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09" h="10098">
                <a:moveTo>
                  <a:pt x="0" y="10098"/>
                </a:moveTo>
                <a:lnTo>
                  <a:pt x="4227" y="0"/>
                </a:lnTo>
                <a:lnTo>
                  <a:pt x="9266" y="14"/>
                </a:lnTo>
                <a:cubicBezTo>
                  <a:pt x="9910" y="4920"/>
                  <a:pt x="10473" y="6765"/>
                  <a:pt x="10709" y="10098"/>
                </a:cubicBezTo>
                <a:lnTo>
                  <a:pt x="0" y="10098"/>
                </a:lnTo>
                <a:close/>
              </a:path>
            </a:pathLst>
          </a:cu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 rot="15724017">
            <a:off x="9959079" y="3155722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 rot="4773014">
            <a:off x="10439588" y="3096634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8756358" y="2930139"/>
            <a:ext cx="1490082" cy="797242"/>
          </a:xfrm>
          <a:custGeom>
            <a:avLst/>
            <a:gdLst>
              <a:gd name="connsiteX0" fmla="*/ 0 w 1478280"/>
              <a:gd name="connsiteY0" fmla="*/ 411480 h 432827"/>
              <a:gd name="connsiteX1" fmla="*/ 411480 w 1478280"/>
              <a:gd name="connsiteY1" fmla="*/ 0 h 432827"/>
              <a:gd name="connsiteX2" fmla="*/ 1478280 w 1478280"/>
              <a:gd name="connsiteY2" fmla="*/ 411480 h 432827"/>
              <a:gd name="connsiteX0" fmla="*/ 0 w 1478280"/>
              <a:gd name="connsiteY0" fmla="*/ 503352 h 522010"/>
              <a:gd name="connsiteX1" fmla="*/ 1018175 w 1478280"/>
              <a:gd name="connsiteY1" fmla="*/ 0 h 522010"/>
              <a:gd name="connsiteX2" fmla="*/ 1478280 w 1478280"/>
              <a:gd name="connsiteY2" fmla="*/ 503352 h 522010"/>
              <a:gd name="connsiteX0" fmla="*/ 0 w 1379516"/>
              <a:gd name="connsiteY0" fmla="*/ 534006 h 534006"/>
              <a:gd name="connsiteX1" fmla="*/ 919411 w 1379516"/>
              <a:gd name="connsiteY1" fmla="*/ 30 h 534006"/>
              <a:gd name="connsiteX2" fmla="*/ 1379516 w 1379516"/>
              <a:gd name="connsiteY2" fmla="*/ 503382 h 53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9516" h="534006">
                <a:moveTo>
                  <a:pt x="0" y="534006"/>
                </a:moveTo>
                <a:cubicBezTo>
                  <a:pt x="82550" y="328266"/>
                  <a:pt x="689492" y="5134"/>
                  <a:pt x="919411" y="30"/>
                </a:cubicBezTo>
                <a:cubicBezTo>
                  <a:pt x="1149330" y="-5074"/>
                  <a:pt x="1361736" y="638002"/>
                  <a:pt x="1379516" y="503382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 rot="15724017">
            <a:off x="3841809" y="3179125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 rot="4773014">
            <a:off x="4322318" y="3120037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 rot="18709067">
            <a:off x="2638621" y="3161675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7758064">
            <a:off x="2967549" y="3267295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444475" y="2697926"/>
            <a:ext cx="1642482" cy="958164"/>
          </a:xfrm>
          <a:custGeom>
            <a:avLst/>
            <a:gdLst>
              <a:gd name="connsiteX0" fmla="*/ 0 w 1478280"/>
              <a:gd name="connsiteY0" fmla="*/ 411480 h 432827"/>
              <a:gd name="connsiteX1" fmla="*/ 411480 w 1478280"/>
              <a:gd name="connsiteY1" fmla="*/ 0 h 432827"/>
              <a:gd name="connsiteX2" fmla="*/ 1478280 w 1478280"/>
              <a:gd name="connsiteY2" fmla="*/ 411480 h 432827"/>
              <a:gd name="connsiteX0" fmla="*/ 0 w 1478280"/>
              <a:gd name="connsiteY0" fmla="*/ 503352 h 522010"/>
              <a:gd name="connsiteX1" fmla="*/ 1018175 w 1478280"/>
              <a:gd name="connsiteY1" fmla="*/ 0 h 522010"/>
              <a:gd name="connsiteX2" fmla="*/ 1478280 w 1478280"/>
              <a:gd name="connsiteY2" fmla="*/ 503352 h 522010"/>
              <a:gd name="connsiteX0" fmla="*/ 0 w 1379516"/>
              <a:gd name="connsiteY0" fmla="*/ 534006 h 534006"/>
              <a:gd name="connsiteX1" fmla="*/ 919411 w 1379516"/>
              <a:gd name="connsiteY1" fmla="*/ 30 h 534006"/>
              <a:gd name="connsiteX2" fmla="*/ 1379516 w 1379516"/>
              <a:gd name="connsiteY2" fmla="*/ 503382 h 534006"/>
              <a:gd name="connsiteX0" fmla="*/ 0 w 1379516"/>
              <a:gd name="connsiteY0" fmla="*/ 636082 h 636082"/>
              <a:gd name="connsiteX1" fmla="*/ 989957 w 1379516"/>
              <a:gd name="connsiteY1" fmla="*/ 26 h 636082"/>
              <a:gd name="connsiteX2" fmla="*/ 1379516 w 1379516"/>
              <a:gd name="connsiteY2" fmla="*/ 605458 h 636082"/>
              <a:gd name="connsiteX0" fmla="*/ 0 w 1605263"/>
              <a:gd name="connsiteY0" fmla="*/ 636082 h 636082"/>
              <a:gd name="connsiteX1" fmla="*/ 1215704 w 1605263"/>
              <a:gd name="connsiteY1" fmla="*/ 26 h 636082"/>
              <a:gd name="connsiteX2" fmla="*/ 1605263 w 1605263"/>
              <a:gd name="connsiteY2" fmla="*/ 605458 h 636082"/>
              <a:gd name="connsiteX0" fmla="*/ 0 w 1520608"/>
              <a:gd name="connsiteY0" fmla="*/ 636059 h 641794"/>
              <a:gd name="connsiteX1" fmla="*/ 1215704 w 1520608"/>
              <a:gd name="connsiteY1" fmla="*/ 3 h 641794"/>
              <a:gd name="connsiteX2" fmla="*/ 1520608 w 1520608"/>
              <a:gd name="connsiteY2" fmla="*/ 625851 h 64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608" h="641794">
                <a:moveTo>
                  <a:pt x="0" y="636059"/>
                </a:moveTo>
                <a:cubicBezTo>
                  <a:pt x="82550" y="430319"/>
                  <a:pt x="962269" y="1704"/>
                  <a:pt x="1215704" y="3"/>
                </a:cubicBezTo>
                <a:cubicBezTo>
                  <a:pt x="1469139" y="-1698"/>
                  <a:pt x="1502828" y="760471"/>
                  <a:pt x="1520608" y="625851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21" name="Rectangle 10"/>
          <p:cNvSpPr/>
          <p:nvPr/>
        </p:nvSpPr>
        <p:spPr bwMode="grayWhite">
          <a:xfrm>
            <a:off x="117984" y="810001"/>
            <a:ext cx="5463818" cy="2790660"/>
          </a:xfrm>
          <a:custGeom>
            <a:avLst/>
            <a:gdLst>
              <a:gd name="connsiteX0" fmla="*/ 0 w 2757949"/>
              <a:gd name="connsiteY0" fmla="*/ 0 h 3281864"/>
              <a:gd name="connsiteX1" fmla="*/ 2757949 w 2757949"/>
              <a:gd name="connsiteY1" fmla="*/ 0 h 3281864"/>
              <a:gd name="connsiteX2" fmla="*/ 2757949 w 2757949"/>
              <a:gd name="connsiteY2" fmla="*/ 3281864 h 3281864"/>
              <a:gd name="connsiteX3" fmla="*/ 0 w 2757949"/>
              <a:gd name="connsiteY3" fmla="*/ 3281864 h 3281864"/>
              <a:gd name="connsiteX4" fmla="*/ 0 w 2757949"/>
              <a:gd name="connsiteY4" fmla="*/ 0 h 3281864"/>
              <a:gd name="connsiteX0" fmla="*/ 0 w 5235679"/>
              <a:gd name="connsiteY0" fmla="*/ 0 h 3281864"/>
              <a:gd name="connsiteX1" fmla="*/ 5235679 w 5235679"/>
              <a:gd name="connsiteY1" fmla="*/ 1622323 h 3281864"/>
              <a:gd name="connsiteX2" fmla="*/ 2757949 w 5235679"/>
              <a:gd name="connsiteY2" fmla="*/ 3281864 h 3281864"/>
              <a:gd name="connsiteX3" fmla="*/ 0 w 5235679"/>
              <a:gd name="connsiteY3" fmla="*/ 3281864 h 3281864"/>
              <a:gd name="connsiteX4" fmla="*/ 0 w 5235679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300749 w 5257971"/>
              <a:gd name="connsiteY2" fmla="*/ 3252367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991033 w 5257971"/>
              <a:gd name="connsiteY2" fmla="*/ 3208122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212259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280220 w 5538191"/>
              <a:gd name="connsiteY0" fmla="*/ 0 h 3296612"/>
              <a:gd name="connsiteX1" fmla="*/ 5515899 w 5538191"/>
              <a:gd name="connsiteY1" fmla="*/ 1622323 h 3296612"/>
              <a:gd name="connsiteX2" fmla="*/ 2492479 w 5538191"/>
              <a:gd name="connsiteY2" fmla="*/ 3267116 h 3296612"/>
              <a:gd name="connsiteX3" fmla="*/ 0 w 5538191"/>
              <a:gd name="connsiteY3" fmla="*/ 3296612 h 3296612"/>
              <a:gd name="connsiteX4" fmla="*/ 280220 w 5538191"/>
              <a:gd name="connsiteY4" fmla="*/ 0 h 3296612"/>
              <a:gd name="connsiteX0" fmla="*/ 29498 w 5536914"/>
              <a:gd name="connsiteY0" fmla="*/ 0 h 3163877"/>
              <a:gd name="connsiteX1" fmla="*/ 5515899 w 5536914"/>
              <a:gd name="connsiteY1" fmla="*/ 1489588 h 3163877"/>
              <a:gd name="connsiteX2" fmla="*/ 2492479 w 5536914"/>
              <a:gd name="connsiteY2" fmla="*/ 3134381 h 3163877"/>
              <a:gd name="connsiteX3" fmla="*/ 0 w 5536914"/>
              <a:gd name="connsiteY3" fmla="*/ 3163877 h 3163877"/>
              <a:gd name="connsiteX4" fmla="*/ 29498 w 5536914"/>
              <a:gd name="connsiteY4" fmla="*/ 0 h 3163877"/>
              <a:gd name="connsiteX0" fmla="*/ 29498 w 5536638"/>
              <a:gd name="connsiteY0" fmla="*/ 19618 h 3183495"/>
              <a:gd name="connsiteX1" fmla="*/ 5515899 w 5536638"/>
              <a:gd name="connsiteY1" fmla="*/ 1509206 h 3183495"/>
              <a:gd name="connsiteX2" fmla="*/ 2492479 w 5536638"/>
              <a:gd name="connsiteY2" fmla="*/ 3153999 h 3183495"/>
              <a:gd name="connsiteX3" fmla="*/ 0 w 5536638"/>
              <a:gd name="connsiteY3" fmla="*/ 3183495 h 3183495"/>
              <a:gd name="connsiteX4" fmla="*/ 29498 w 5536638"/>
              <a:gd name="connsiteY4" fmla="*/ 19618 h 3183495"/>
              <a:gd name="connsiteX0" fmla="*/ 37409 w 5544549"/>
              <a:gd name="connsiteY0" fmla="*/ 19618 h 3183495"/>
              <a:gd name="connsiteX1" fmla="*/ 5523810 w 5544549"/>
              <a:gd name="connsiteY1" fmla="*/ 1509206 h 3183495"/>
              <a:gd name="connsiteX2" fmla="*/ 2500390 w 5544549"/>
              <a:gd name="connsiteY2" fmla="*/ 3153999 h 3183495"/>
              <a:gd name="connsiteX3" fmla="*/ 7911 w 5544549"/>
              <a:gd name="connsiteY3" fmla="*/ 3183495 h 3183495"/>
              <a:gd name="connsiteX4" fmla="*/ 37409 w 5544549"/>
              <a:gd name="connsiteY4" fmla="*/ 19618 h 3183495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54711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212993"/>
              <a:gd name="connsiteX1" fmla="*/ 5678131 w 5698870"/>
              <a:gd name="connsiteY1" fmla="*/ 1509206 h 3212993"/>
              <a:gd name="connsiteX2" fmla="*/ 2625214 w 5698870"/>
              <a:gd name="connsiteY2" fmla="*/ 3212993 h 3212993"/>
              <a:gd name="connsiteX3" fmla="*/ 0 w 5698870"/>
              <a:gd name="connsiteY3" fmla="*/ 3168746 h 3212993"/>
              <a:gd name="connsiteX4" fmla="*/ 191730 w 5698870"/>
              <a:gd name="connsiteY4" fmla="*/ 19618 h 3212993"/>
              <a:gd name="connsiteX0" fmla="*/ 191730 w 5698870"/>
              <a:gd name="connsiteY0" fmla="*/ 19618 h 3168748"/>
              <a:gd name="connsiteX1" fmla="*/ 5678131 w 5698870"/>
              <a:gd name="connsiteY1" fmla="*/ 1509206 h 3168748"/>
              <a:gd name="connsiteX2" fmla="*/ 2595718 w 5698870"/>
              <a:gd name="connsiteY2" fmla="*/ 3168748 h 3168748"/>
              <a:gd name="connsiteX3" fmla="*/ 0 w 5698870"/>
              <a:gd name="connsiteY3" fmla="*/ 3168746 h 3168748"/>
              <a:gd name="connsiteX4" fmla="*/ 191730 w 5698870"/>
              <a:gd name="connsiteY4" fmla="*/ 19618 h 3168748"/>
              <a:gd name="connsiteX0" fmla="*/ 191730 w 5522751"/>
              <a:gd name="connsiteY0" fmla="*/ 0 h 3149130"/>
              <a:gd name="connsiteX1" fmla="*/ 5501150 w 5522751"/>
              <a:gd name="connsiteY1" fmla="*/ 2271252 h 3149130"/>
              <a:gd name="connsiteX2" fmla="*/ 2595718 w 5522751"/>
              <a:gd name="connsiteY2" fmla="*/ 3149130 h 3149130"/>
              <a:gd name="connsiteX3" fmla="*/ 0 w 5522751"/>
              <a:gd name="connsiteY3" fmla="*/ 3149128 h 3149130"/>
              <a:gd name="connsiteX4" fmla="*/ 191730 w 5522751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81449"/>
              <a:gd name="connsiteY0" fmla="*/ 0 h 3149130"/>
              <a:gd name="connsiteX1" fmla="*/ 5560143 w 5581449"/>
              <a:gd name="connsiteY1" fmla="*/ 2344994 h 3149130"/>
              <a:gd name="connsiteX2" fmla="*/ 2595718 w 5581449"/>
              <a:gd name="connsiteY2" fmla="*/ 3149130 h 3149130"/>
              <a:gd name="connsiteX3" fmla="*/ 0 w 5581449"/>
              <a:gd name="connsiteY3" fmla="*/ 3149128 h 3149130"/>
              <a:gd name="connsiteX4" fmla="*/ 191730 w 5581449"/>
              <a:gd name="connsiteY4" fmla="*/ 0 h 3149130"/>
              <a:gd name="connsiteX0" fmla="*/ 191730 w 5796087"/>
              <a:gd name="connsiteY0" fmla="*/ 0 h 3149130"/>
              <a:gd name="connsiteX1" fmla="*/ 5560143 w 5796087"/>
              <a:gd name="connsiteY1" fmla="*/ 2344994 h 3149130"/>
              <a:gd name="connsiteX2" fmla="*/ 2595718 w 5796087"/>
              <a:gd name="connsiteY2" fmla="*/ 3149130 h 3149130"/>
              <a:gd name="connsiteX3" fmla="*/ 0 w 5796087"/>
              <a:gd name="connsiteY3" fmla="*/ 3149128 h 3149130"/>
              <a:gd name="connsiteX4" fmla="*/ 191730 w 5796087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28"/>
              <a:gd name="connsiteX1" fmla="*/ 5619136 w 5852840"/>
              <a:gd name="connsiteY1" fmla="*/ 2389239 h 3149128"/>
              <a:gd name="connsiteX2" fmla="*/ 2639963 w 5852840"/>
              <a:gd name="connsiteY2" fmla="*/ 3134382 h 3149128"/>
              <a:gd name="connsiteX3" fmla="*/ 0 w 5852840"/>
              <a:gd name="connsiteY3" fmla="*/ 3149128 h 3149128"/>
              <a:gd name="connsiteX4" fmla="*/ 191730 w 5852840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33485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62981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414174"/>
              <a:gd name="connsiteY0" fmla="*/ 439090 h 3588218"/>
              <a:gd name="connsiteX1" fmla="*/ 5161936 w 5414174"/>
              <a:gd name="connsiteY1" fmla="*/ 1692704 h 3588218"/>
              <a:gd name="connsiteX2" fmla="*/ 2639963 w 5414174"/>
              <a:gd name="connsiteY2" fmla="*/ 3573472 h 3588218"/>
              <a:gd name="connsiteX3" fmla="*/ 0 w 5414174"/>
              <a:gd name="connsiteY3" fmla="*/ 3588218 h 3588218"/>
              <a:gd name="connsiteX4" fmla="*/ 191730 w 5414174"/>
              <a:gd name="connsiteY4" fmla="*/ 439090 h 3588218"/>
              <a:gd name="connsiteX0" fmla="*/ 191730 w 5414174"/>
              <a:gd name="connsiteY0" fmla="*/ 439090 h 3588218"/>
              <a:gd name="connsiteX1" fmla="*/ 5161936 w 5414174"/>
              <a:gd name="connsiteY1" fmla="*/ 1692704 h 3588218"/>
              <a:gd name="connsiteX2" fmla="*/ 2123770 w 5414174"/>
              <a:gd name="connsiteY2" fmla="*/ 3027781 h 3588218"/>
              <a:gd name="connsiteX3" fmla="*/ 0 w 5414174"/>
              <a:gd name="connsiteY3" fmla="*/ 3588218 h 3588218"/>
              <a:gd name="connsiteX4" fmla="*/ 191730 w 5414174"/>
              <a:gd name="connsiteY4" fmla="*/ 439090 h 3588218"/>
              <a:gd name="connsiteX0" fmla="*/ 191730 w 5414174"/>
              <a:gd name="connsiteY0" fmla="*/ 439090 h 3588218"/>
              <a:gd name="connsiteX1" fmla="*/ 5161936 w 5414174"/>
              <a:gd name="connsiteY1" fmla="*/ 1692704 h 3588218"/>
              <a:gd name="connsiteX2" fmla="*/ 2138518 w 5414174"/>
              <a:gd name="connsiteY2" fmla="*/ 2275614 h 3588218"/>
              <a:gd name="connsiteX3" fmla="*/ 0 w 5414174"/>
              <a:gd name="connsiteY3" fmla="*/ 3588218 h 3588218"/>
              <a:gd name="connsiteX4" fmla="*/ 191730 w 5414174"/>
              <a:gd name="connsiteY4" fmla="*/ 439090 h 3588218"/>
              <a:gd name="connsiteX0" fmla="*/ 191730 w 5414174"/>
              <a:gd name="connsiteY0" fmla="*/ 439090 h 3588218"/>
              <a:gd name="connsiteX1" fmla="*/ 5161936 w 5414174"/>
              <a:gd name="connsiteY1" fmla="*/ 1692704 h 3588218"/>
              <a:gd name="connsiteX2" fmla="*/ 2315498 w 5414174"/>
              <a:gd name="connsiteY2" fmla="*/ 2467343 h 3588218"/>
              <a:gd name="connsiteX3" fmla="*/ 0 w 5414174"/>
              <a:gd name="connsiteY3" fmla="*/ 3588218 h 3588218"/>
              <a:gd name="connsiteX4" fmla="*/ 191730 w 5414174"/>
              <a:gd name="connsiteY4" fmla="*/ 439090 h 3588218"/>
              <a:gd name="connsiteX0" fmla="*/ 191730 w 5414174"/>
              <a:gd name="connsiteY0" fmla="*/ 439090 h 3588218"/>
              <a:gd name="connsiteX1" fmla="*/ 5161936 w 5414174"/>
              <a:gd name="connsiteY1" fmla="*/ 1692704 h 3588218"/>
              <a:gd name="connsiteX2" fmla="*/ 2315498 w 5414174"/>
              <a:gd name="connsiteY2" fmla="*/ 2467343 h 3588218"/>
              <a:gd name="connsiteX3" fmla="*/ 0 w 5414174"/>
              <a:gd name="connsiteY3" fmla="*/ 3588218 h 3588218"/>
              <a:gd name="connsiteX4" fmla="*/ 191730 w 5414174"/>
              <a:gd name="connsiteY4" fmla="*/ 439090 h 3588218"/>
              <a:gd name="connsiteX0" fmla="*/ 23056 w 5245500"/>
              <a:gd name="connsiteY0" fmla="*/ 439090 h 3942179"/>
              <a:gd name="connsiteX1" fmla="*/ 4993262 w 5245500"/>
              <a:gd name="connsiteY1" fmla="*/ 1692704 h 3942179"/>
              <a:gd name="connsiteX2" fmla="*/ 2146824 w 5245500"/>
              <a:gd name="connsiteY2" fmla="*/ 2467343 h 3942179"/>
              <a:gd name="connsiteX3" fmla="*/ 52552 w 5245500"/>
              <a:gd name="connsiteY3" fmla="*/ 3942179 h 3942179"/>
              <a:gd name="connsiteX4" fmla="*/ 23056 w 5245500"/>
              <a:gd name="connsiteY4" fmla="*/ 439090 h 3942179"/>
              <a:gd name="connsiteX0" fmla="*/ 206478 w 5428922"/>
              <a:gd name="connsiteY0" fmla="*/ 439090 h 2916109"/>
              <a:gd name="connsiteX1" fmla="*/ 5176684 w 5428922"/>
              <a:gd name="connsiteY1" fmla="*/ 1692704 h 2916109"/>
              <a:gd name="connsiteX2" fmla="*/ 2330246 w 5428922"/>
              <a:gd name="connsiteY2" fmla="*/ 2467343 h 2916109"/>
              <a:gd name="connsiteX3" fmla="*/ 0 w 5428922"/>
              <a:gd name="connsiteY3" fmla="*/ 2836050 h 2916109"/>
              <a:gd name="connsiteX4" fmla="*/ 206478 w 5428922"/>
              <a:gd name="connsiteY4" fmla="*/ 439090 h 2916109"/>
              <a:gd name="connsiteX0" fmla="*/ 221227 w 5443671"/>
              <a:gd name="connsiteY0" fmla="*/ 439090 h 2916109"/>
              <a:gd name="connsiteX1" fmla="*/ 5191433 w 5443671"/>
              <a:gd name="connsiteY1" fmla="*/ 1692704 h 2916109"/>
              <a:gd name="connsiteX2" fmla="*/ 2344995 w 5443671"/>
              <a:gd name="connsiteY2" fmla="*/ 2467343 h 2916109"/>
              <a:gd name="connsiteX3" fmla="*/ 0 w 5443671"/>
              <a:gd name="connsiteY3" fmla="*/ 2836050 h 2916109"/>
              <a:gd name="connsiteX4" fmla="*/ 221227 w 5443671"/>
              <a:gd name="connsiteY4" fmla="*/ 439090 h 2916109"/>
              <a:gd name="connsiteX0" fmla="*/ 221227 w 5443671"/>
              <a:gd name="connsiteY0" fmla="*/ 439090 h 2905712"/>
              <a:gd name="connsiteX1" fmla="*/ 5191433 w 5443671"/>
              <a:gd name="connsiteY1" fmla="*/ 1692704 h 2905712"/>
              <a:gd name="connsiteX2" fmla="*/ 2271254 w 5443671"/>
              <a:gd name="connsiteY2" fmla="*/ 2452595 h 2905712"/>
              <a:gd name="connsiteX3" fmla="*/ 0 w 5443671"/>
              <a:gd name="connsiteY3" fmla="*/ 2836050 h 2905712"/>
              <a:gd name="connsiteX4" fmla="*/ 221227 w 5443671"/>
              <a:gd name="connsiteY4" fmla="*/ 439090 h 2905712"/>
              <a:gd name="connsiteX0" fmla="*/ 221227 w 5443671"/>
              <a:gd name="connsiteY0" fmla="*/ 439090 h 2905712"/>
              <a:gd name="connsiteX1" fmla="*/ 5191433 w 5443671"/>
              <a:gd name="connsiteY1" fmla="*/ 1692704 h 2905712"/>
              <a:gd name="connsiteX2" fmla="*/ 2271254 w 5443671"/>
              <a:gd name="connsiteY2" fmla="*/ 2452595 h 2905712"/>
              <a:gd name="connsiteX3" fmla="*/ 0 w 5443671"/>
              <a:gd name="connsiteY3" fmla="*/ 2836050 h 2905712"/>
              <a:gd name="connsiteX4" fmla="*/ 221227 w 5443671"/>
              <a:gd name="connsiteY4" fmla="*/ 439090 h 2905712"/>
              <a:gd name="connsiteX0" fmla="*/ 221227 w 5443671"/>
              <a:gd name="connsiteY0" fmla="*/ 439090 h 2916109"/>
              <a:gd name="connsiteX1" fmla="*/ 5191433 w 5443671"/>
              <a:gd name="connsiteY1" fmla="*/ 1692704 h 2916109"/>
              <a:gd name="connsiteX2" fmla="*/ 2300751 w 5443671"/>
              <a:gd name="connsiteY2" fmla="*/ 2467343 h 2916109"/>
              <a:gd name="connsiteX3" fmla="*/ 0 w 5443671"/>
              <a:gd name="connsiteY3" fmla="*/ 2836050 h 2916109"/>
              <a:gd name="connsiteX4" fmla="*/ 221227 w 5443671"/>
              <a:gd name="connsiteY4" fmla="*/ 439090 h 2916109"/>
              <a:gd name="connsiteX0" fmla="*/ 221227 w 5443671"/>
              <a:gd name="connsiteY0" fmla="*/ 439090 h 2926595"/>
              <a:gd name="connsiteX1" fmla="*/ 5191433 w 5443671"/>
              <a:gd name="connsiteY1" fmla="*/ 1692704 h 2926595"/>
              <a:gd name="connsiteX2" fmla="*/ 2300751 w 5443671"/>
              <a:gd name="connsiteY2" fmla="*/ 2482091 h 2926595"/>
              <a:gd name="connsiteX3" fmla="*/ 0 w 5443671"/>
              <a:gd name="connsiteY3" fmla="*/ 2836050 h 2926595"/>
              <a:gd name="connsiteX4" fmla="*/ 221227 w 5443671"/>
              <a:gd name="connsiteY4" fmla="*/ 439090 h 2926595"/>
              <a:gd name="connsiteX0" fmla="*/ 648930 w 5463818"/>
              <a:gd name="connsiteY0" fmla="*/ 686614 h 2790660"/>
              <a:gd name="connsiteX1" fmla="*/ 5191433 w 5463818"/>
              <a:gd name="connsiteY1" fmla="*/ 1556769 h 2790660"/>
              <a:gd name="connsiteX2" fmla="*/ 2300751 w 5463818"/>
              <a:gd name="connsiteY2" fmla="*/ 2346156 h 2790660"/>
              <a:gd name="connsiteX3" fmla="*/ 0 w 5463818"/>
              <a:gd name="connsiteY3" fmla="*/ 2700115 h 2790660"/>
              <a:gd name="connsiteX4" fmla="*/ 648930 w 5463818"/>
              <a:gd name="connsiteY4" fmla="*/ 686614 h 279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3818" h="2790660">
                <a:moveTo>
                  <a:pt x="648930" y="686614"/>
                </a:moveTo>
                <a:cubicBezTo>
                  <a:pt x="2335162" y="1079904"/>
                  <a:pt x="6572865" y="-1594470"/>
                  <a:pt x="5191433" y="1556769"/>
                </a:cubicBezTo>
                <a:cubicBezTo>
                  <a:pt x="2979174" y="1991962"/>
                  <a:pt x="3731346" y="967067"/>
                  <a:pt x="2300751" y="2346156"/>
                </a:cubicBezTo>
                <a:cubicBezTo>
                  <a:pt x="1337189" y="3324465"/>
                  <a:pt x="771833" y="2326490"/>
                  <a:pt x="0" y="2700115"/>
                </a:cubicBezTo>
                <a:cubicBezTo>
                  <a:pt x="9833" y="1645489"/>
                  <a:pt x="580103" y="1741240"/>
                  <a:pt x="648930" y="68661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22" name="Rectangle 10"/>
          <p:cNvSpPr/>
          <p:nvPr/>
        </p:nvSpPr>
        <p:spPr bwMode="grayWhite">
          <a:xfrm>
            <a:off x="6079285" y="1051846"/>
            <a:ext cx="5108858" cy="2490471"/>
          </a:xfrm>
          <a:custGeom>
            <a:avLst/>
            <a:gdLst>
              <a:gd name="connsiteX0" fmla="*/ 0 w 2757949"/>
              <a:gd name="connsiteY0" fmla="*/ 0 h 3281864"/>
              <a:gd name="connsiteX1" fmla="*/ 2757949 w 2757949"/>
              <a:gd name="connsiteY1" fmla="*/ 0 h 3281864"/>
              <a:gd name="connsiteX2" fmla="*/ 2757949 w 2757949"/>
              <a:gd name="connsiteY2" fmla="*/ 3281864 h 3281864"/>
              <a:gd name="connsiteX3" fmla="*/ 0 w 2757949"/>
              <a:gd name="connsiteY3" fmla="*/ 3281864 h 3281864"/>
              <a:gd name="connsiteX4" fmla="*/ 0 w 2757949"/>
              <a:gd name="connsiteY4" fmla="*/ 0 h 3281864"/>
              <a:gd name="connsiteX0" fmla="*/ 0 w 5235679"/>
              <a:gd name="connsiteY0" fmla="*/ 0 h 3281864"/>
              <a:gd name="connsiteX1" fmla="*/ 5235679 w 5235679"/>
              <a:gd name="connsiteY1" fmla="*/ 1622323 h 3281864"/>
              <a:gd name="connsiteX2" fmla="*/ 2757949 w 5235679"/>
              <a:gd name="connsiteY2" fmla="*/ 3281864 h 3281864"/>
              <a:gd name="connsiteX3" fmla="*/ 0 w 5235679"/>
              <a:gd name="connsiteY3" fmla="*/ 3281864 h 3281864"/>
              <a:gd name="connsiteX4" fmla="*/ 0 w 5235679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300749 w 5257971"/>
              <a:gd name="connsiteY2" fmla="*/ 3252367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991033 w 5257971"/>
              <a:gd name="connsiteY2" fmla="*/ 3208122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212259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280220 w 5538191"/>
              <a:gd name="connsiteY0" fmla="*/ 0 h 3296612"/>
              <a:gd name="connsiteX1" fmla="*/ 5515899 w 5538191"/>
              <a:gd name="connsiteY1" fmla="*/ 1622323 h 3296612"/>
              <a:gd name="connsiteX2" fmla="*/ 2492479 w 5538191"/>
              <a:gd name="connsiteY2" fmla="*/ 3267116 h 3296612"/>
              <a:gd name="connsiteX3" fmla="*/ 0 w 5538191"/>
              <a:gd name="connsiteY3" fmla="*/ 3296612 h 3296612"/>
              <a:gd name="connsiteX4" fmla="*/ 280220 w 5538191"/>
              <a:gd name="connsiteY4" fmla="*/ 0 h 3296612"/>
              <a:gd name="connsiteX0" fmla="*/ 29498 w 5536914"/>
              <a:gd name="connsiteY0" fmla="*/ 0 h 3163877"/>
              <a:gd name="connsiteX1" fmla="*/ 5515899 w 5536914"/>
              <a:gd name="connsiteY1" fmla="*/ 1489588 h 3163877"/>
              <a:gd name="connsiteX2" fmla="*/ 2492479 w 5536914"/>
              <a:gd name="connsiteY2" fmla="*/ 3134381 h 3163877"/>
              <a:gd name="connsiteX3" fmla="*/ 0 w 5536914"/>
              <a:gd name="connsiteY3" fmla="*/ 3163877 h 3163877"/>
              <a:gd name="connsiteX4" fmla="*/ 29498 w 5536914"/>
              <a:gd name="connsiteY4" fmla="*/ 0 h 3163877"/>
              <a:gd name="connsiteX0" fmla="*/ 29498 w 5536638"/>
              <a:gd name="connsiteY0" fmla="*/ 19618 h 3183495"/>
              <a:gd name="connsiteX1" fmla="*/ 5515899 w 5536638"/>
              <a:gd name="connsiteY1" fmla="*/ 1509206 h 3183495"/>
              <a:gd name="connsiteX2" fmla="*/ 2492479 w 5536638"/>
              <a:gd name="connsiteY2" fmla="*/ 3153999 h 3183495"/>
              <a:gd name="connsiteX3" fmla="*/ 0 w 5536638"/>
              <a:gd name="connsiteY3" fmla="*/ 3183495 h 3183495"/>
              <a:gd name="connsiteX4" fmla="*/ 29498 w 5536638"/>
              <a:gd name="connsiteY4" fmla="*/ 19618 h 3183495"/>
              <a:gd name="connsiteX0" fmla="*/ 37409 w 5544549"/>
              <a:gd name="connsiteY0" fmla="*/ 19618 h 3183495"/>
              <a:gd name="connsiteX1" fmla="*/ 5523810 w 5544549"/>
              <a:gd name="connsiteY1" fmla="*/ 1509206 h 3183495"/>
              <a:gd name="connsiteX2" fmla="*/ 2500390 w 5544549"/>
              <a:gd name="connsiteY2" fmla="*/ 3153999 h 3183495"/>
              <a:gd name="connsiteX3" fmla="*/ 7911 w 5544549"/>
              <a:gd name="connsiteY3" fmla="*/ 3183495 h 3183495"/>
              <a:gd name="connsiteX4" fmla="*/ 37409 w 5544549"/>
              <a:gd name="connsiteY4" fmla="*/ 19618 h 3183495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54711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212993"/>
              <a:gd name="connsiteX1" fmla="*/ 5678131 w 5698870"/>
              <a:gd name="connsiteY1" fmla="*/ 1509206 h 3212993"/>
              <a:gd name="connsiteX2" fmla="*/ 2625214 w 5698870"/>
              <a:gd name="connsiteY2" fmla="*/ 3212993 h 3212993"/>
              <a:gd name="connsiteX3" fmla="*/ 0 w 5698870"/>
              <a:gd name="connsiteY3" fmla="*/ 3168746 h 3212993"/>
              <a:gd name="connsiteX4" fmla="*/ 191730 w 5698870"/>
              <a:gd name="connsiteY4" fmla="*/ 19618 h 3212993"/>
              <a:gd name="connsiteX0" fmla="*/ 191730 w 5698870"/>
              <a:gd name="connsiteY0" fmla="*/ 19618 h 3168748"/>
              <a:gd name="connsiteX1" fmla="*/ 5678131 w 5698870"/>
              <a:gd name="connsiteY1" fmla="*/ 1509206 h 3168748"/>
              <a:gd name="connsiteX2" fmla="*/ 2595718 w 5698870"/>
              <a:gd name="connsiteY2" fmla="*/ 3168748 h 3168748"/>
              <a:gd name="connsiteX3" fmla="*/ 0 w 5698870"/>
              <a:gd name="connsiteY3" fmla="*/ 3168746 h 3168748"/>
              <a:gd name="connsiteX4" fmla="*/ 191730 w 5698870"/>
              <a:gd name="connsiteY4" fmla="*/ 19618 h 3168748"/>
              <a:gd name="connsiteX0" fmla="*/ 191730 w 5522751"/>
              <a:gd name="connsiteY0" fmla="*/ 0 h 3149130"/>
              <a:gd name="connsiteX1" fmla="*/ 5501150 w 5522751"/>
              <a:gd name="connsiteY1" fmla="*/ 2271252 h 3149130"/>
              <a:gd name="connsiteX2" fmla="*/ 2595718 w 5522751"/>
              <a:gd name="connsiteY2" fmla="*/ 3149130 h 3149130"/>
              <a:gd name="connsiteX3" fmla="*/ 0 w 5522751"/>
              <a:gd name="connsiteY3" fmla="*/ 3149128 h 3149130"/>
              <a:gd name="connsiteX4" fmla="*/ 191730 w 5522751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81449"/>
              <a:gd name="connsiteY0" fmla="*/ 0 h 3149130"/>
              <a:gd name="connsiteX1" fmla="*/ 5560143 w 5581449"/>
              <a:gd name="connsiteY1" fmla="*/ 2344994 h 3149130"/>
              <a:gd name="connsiteX2" fmla="*/ 2595718 w 5581449"/>
              <a:gd name="connsiteY2" fmla="*/ 3149130 h 3149130"/>
              <a:gd name="connsiteX3" fmla="*/ 0 w 5581449"/>
              <a:gd name="connsiteY3" fmla="*/ 3149128 h 3149130"/>
              <a:gd name="connsiteX4" fmla="*/ 191730 w 5581449"/>
              <a:gd name="connsiteY4" fmla="*/ 0 h 3149130"/>
              <a:gd name="connsiteX0" fmla="*/ 191730 w 5796087"/>
              <a:gd name="connsiteY0" fmla="*/ 0 h 3149130"/>
              <a:gd name="connsiteX1" fmla="*/ 5560143 w 5796087"/>
              <a:gd name="connsiteY1" fmla="*/ 2344994 h 3149130"/>
              <a:gd name="connsiteX2" fmla="*/ 2595718 w 5796087"/>
              <a:gd name="connsiteY2" fmla="*/ 3149130 h 3149130"/>
              <a:gd name="connsiteX3" fmla="*/ 0 w 5796087"/>
              <a:gd name="connsiteY3" fmla="*/ 3149128 h 3149130"/>
              <a:gd name="connsiteX4" fmla="*/ 191730 w 5796087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28"/>
              <a:gd name="connsiteX1" fmla="*/ 5619136 w 5852840"/>
              <a:gd name="connsiteY1" fmla="*/ 2389239 h 3149128"/>
              <a:gd name="connsiteX2" fmla="*/ 2639963 w 5852840"/>
              <a:gd name="connsiteY2" fmla="*/ 3134382 h 3149128"/>
              <a:gd name="connsiteX3" fmla="*/ 0 w 5852840"/>
              <a:gd name="connsiteY3" fmla="*/ 3149128 h 3149128"/>
              <a:gd name="connsiteX4" fmla="*/ 191730 w 5852840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33485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62981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82582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817229"/>
              <a:gd name="connsiteY0" fmla="*/ 592894 h 3742022"/>
              <a:gd name="connsiteX1" fmla="*/ 5582125 w 5817229"/>
              <a:gd name="connsiteY1" fmla="*/ 1604142 h 3742022"/>
              <a:gd name="connsiteX2" fmla="*/ 2682582 w 5817229"/>
              <a:gd name="connsiteY2" fmla="*/ 3727276 h 3742022"/>
              <a:gd name="connsiteX3" fmla="*/ 0 w 5817229"/>
              <a:gd name="connsiteY3" fmla="*/ 3742022 h 3742022"/>
              <a:gd name="connsiteX4" fmla="*/ 191730 w 5817229"/>
              <a:gd name="connsiteY4" fmla="*/ 592894 h 3742022"/>
              <a:gd name="connsiteX0" fmla="*/ 191730 w 5254680"/>
              <a:gd name="connsiteY0" fmla="*/ 447562 h 3596690"/>
              <a:gd name="connsiteX1" fmla="*/ 4994933 w 5254680"/>
              <a:gd name="connsiteY1" fmla="*/ 1687410 h 3596690"/>
              <a:gd name="connsiteX2" fmla="*/ 2682582 w 5254680"/>
              <a:gd name="connsiteY2" fmla="*/ 3581944 h 3596690"/>
              <a:gd name="connsiteX3" fmla="*/ 0 w 5254680"/>
              <a:gd name="connsiteY3" fmla="*/ 3596690 h 3596690"/>
              <a:gd name="connsiteX4" fmla="*/ 191730 w 5254680"/>
              <a:gd name="connsiteY4" fmla="*/ 447562 h 3596690"/>
              <a:gd name="connsiteX0" fmla="*/ 191730 w 5254680"/>
              <a:gd name="connsiteY0" fmla="*/ 447562 h 3596690"/>
              <a:gd name="connsiteX1" fmla="*/ 4994933 w 5254680"/>
              <a:gd name="connsiteY1" fmla="*/ 1687410 h 3596690"/>
              <a:gd name="connsiteX2" fmla="*/ 1948592 w 5254680"/>
              <a:gd name="connsiteY2" fmla="*/ 3246664 h 3596690"/>
              <a:gd name="connsiteX3" fmla="*/ 0 w 5254680"/>
              <a:gd name="connsiteY3" fmla="*/ 3596690 h 3596690"/>
              <a:gd name="connsiteX4" fmla="*/ 191730 w 5254680"/>
              <a:gd name="connsiteY4" fmla="*/ 447562 h 3596690"/>
              <a:gd name="connsiteX0" fmla="*/ 191730 w 5254680"/>
              <a:gd name="connsiteY0" fmla="*/ 447562 h 3596690"/>
              <a:gd name="connsiteX1" fmla="*/ 4994933 w 5254680"/>
              <a:gd name="connsiteY1" fmla="*/ 1687410 h 3596690"/>
              <a:gd name="connsiteX2" fmla="*/ 2110070 w 5254680"/>
              <a:gd name="connsiteY2" fmla="*/ 2393224 h 3596690"/>
              <a:gd name="connsiteX3" fmla="*/ 0 w 5254680"/>
              <a:gd name="connsiteY3" fmla="*/ 3596690 h 3596690"/>
              <a:gd name="connsiteX4" fmla="*/ 191730 w 5254680"/>
              <a:gd name="connsiteY4" fmla="*/ 447562 h 3596690"/>
              <a:gd name="connsiteX0" fmla="*/ 191730 w 5254680"/>
              <a:gd name="connsiteY0" fmla="*/ 447562 h 3596690"/>
              <a:gd name="connsiteX1" fmla="*/ 4994933 w 5254680"/>
              <a:gd name="connsiteY1" fmla="*/ 1687410 h 3596690"/>
              <a:gd name="connsiteX2" fmla="*/ 2110070 w 5254680"/>
              <a:gd name="connsiteY2" fmla="*/ 2393224 h 3596690"/>
              <a:gd name="connsiteX3" fmla="*/ 0 w 5254680"/>
              <a:gd name="connsiteY3" fmla="*/ 3596690 h 3596690"/>
              <a:gd name="connsiteX4" fmla="*/ 191730 w 5254680"/>
              <a:gd name="connsiteY4" fmla="*/ 447562 h 3596690"/>
              <a:gd name="connsiteX0" fmla="*/ 118331 w 5181281"/>
              <a:gd name="connsiteY0" fmla="*/ 447562 h 2728010"/>
              <a:gd name="connsiteX1" fmla="*/ 4921534 w 5181281"/>
              <a:gd name="connsiteY1" fmla="*/ 1687410 h 2728010"/>
              <a:gd name="connsiteX2" fmla="*/ 2036671 w 5181281"/>
              <a:gd name="connsiteY2" fmla="*/ 2393224 h 2728010"/>
              <a:gd name="connsiteX3" fmla="*/ 0 w 5181281"/>
              <a:gd name="connsiteY3" fmla="*/ 2728010 h 2728010"/>
              <a:gd name="connsiteX4" fmla="*/ 118331 w 5181281"/>
              <a:gd name="connsiteY4" fmla="*/ 447562 h 2728010"/>
              <a:gd name="connsiteX0" fmla="*/ 103651 w 5166601"/>
              <a:gd name="connsiteY0" fmla="*/ 447562 h 2880410"/>
              <a:gd name="connsiteX1" fmla="*/ 4906854 w 5166601"/>
              <a:gd name="connsiteY1" fmla="*/ 1687410 h 2880410"/>
              <a:gd name="connsiteX2" fmla="*/ 2021991 w 5166601"/>
              <a:gd name="connsiteY2" fmla="*/ 2393224 h 2880410"/>
              <a:gd name="connsiteX3" fmla="*/ 0 w 5166601"/>
              <a:gd name="connsiteY3" fmla="*/ 2880410 h 2880410"/>
              <a:gd name="connsiteX4" fmla="*/ 103651 w 5166601"/>
              <a:gd name="connsiteY4" fmla="*/ 447562 h 2880410"/>
              <a:gd name="connsiteX0" fmla="*/ 103651 w 5166601"/>
              <a:gd name="connsiteY0" fmla="*/ 447562 h 2880410"/>
              <a:gd name="connsiteX1" fmla="*/ 4906854 w 5166601"/>
              <a:gd name="connsiteY1" fmla="*/ 1687410 h 2880410"/>
              <a:gd name="connsiteX2" fmla="*/ 2271548 w 5166601"/>
              <a:gd name="connsiteY2" fmla="*/ 2408464 h 2880410"/>
              <a:gd name="connsiteX3" fmla="*/ 0 w 5166601"/>
              <a:gd name="connsiteY3" fmla="*/ 2880410 h 2880410"/>
              <a:gd name="connsiteX4" fmla="*/ 103651 w 5166601"/>
              <a:gd name="connsiteY4" fmla="*/ 447562 h 2880410"/>
              <a:gd name="connsiteX0" fmla="*/ 1028478 w 5217586"/>
              <a:gd name="connsiteY0" fmla="*/ 563157 h 2813125"/>
              <a:gd name="connsiteX1" fmla="*/ 4906854 w 5217586"/>
              <a:gd name="connsiteY1" fmla="*/ 1620125 h 2813125"/>
              <a:gd name="connsiteX2" fmla="*/ 2271548 w 5217586"/>
              <a:gd name="connsiteY2" fmla="*/ 2341179 h 2813125"/>
              <a:gd name="connsiteX3" fmla="*/ 0 w 5217586"/>
              <a:gd name="connsiteY3" fmla="*/ 2813125 h 2813125"/>
              <a:gd name="connsiteX4" fmla="*/ 1028478 w 5217586"/>
              <a:gd name="connsiteY4" fmla="*/ 563157 h 2813125"/>
              <a:gd name="connsiteX0" fmla="*/ 544045 w 5188673"/>
              <a:gd name="connsiteY0" fmla="*/ 777626 h 2707554"/>
              <a:gd name="connsiteX1" fmla="*/ 4906854 w 5188673"/>
              <a:gd name="connsiteY1" fmla="*/ 1514554 h 2707554"/>
              <a:gd name="connsiteX2" fmla="*/ 2271548 w 5188673"/>
              <a:gd name="connsiteY2" fmla="*/ 2235608 h 2707554"/>
              <a:gd name="connsiteX3" fmla="*/ 0 w 5188673"/>
              <a:gd name="connsiteY3" fmla="*/ 2707554 h 2707554"/>
              <a:gd name="connsiteX4" fmla="*/ 544045 w 5188673"/>
              <a:gd name="connsiteY4" fmla="*/ 777626 h 2707554"/>
              <a:gd name="connsiteX0" fmla="*/ 545323 w 5189951"/>
              <a:gd name="connsiteY0" fmla="*/ 777626 h 2707554"/>
              <a:gd name="connsiteX1" fmla="*/ 4908132 w 5189951"/>
              <a:gd name="connsiteY1" fmla="*/ 1514554 h 2707554"/>
              <a:gd name="connsiteX2" fmla="*/ 2272826 w 5189951"/>
              <a:gd name="connsiteY2" fmla="*/ 2235608 h 2707554"/>
              <a:gd name="connsiteX3" fmla="*/ 1278 w 5189951"/>
              <a:gd name="connsiteY3" fmla="*/ 2707554 h 2707554"/>
              <a:gd name="connsiteX4" fmla="*/ 545323 w 5189951"/>
              <a:gd name="connsiteY4" fmla="*/ 777626 h 2707554"/>
              <a:gd name="connsiteX0" fmla="*/ 545323 w 5203388"/>
              <a:gd name="connsiteY0" fmla="*/ 777626 h 2707554"/>
              <a:gd name="connsiteX1" fmla="*/ 4922338 w 5203388"/>
              <a:gd name="connsiteY1" fmla="*/ 1514554 h 2707554"/>
              <a:gd name="connsiteX2" fmla="*/ 2272826 w 5203388"/>
              <a:gd name="connsiteY2" fmla="*/ 2235608 h 2707554"/>
              <a:gd name="connsiteX3" fmla="*/ 1278 w 5203388"/>
              <a:gd name="connsiteY3" fmla="*/ 2707554 h 2707554"/>
              <a:gd name="connsiteX4" fmla="*/ 545323 w 5203388"/>
              <a:gd name="connsiteY4" fmla="*/ 777626 h 2707554"/>
              <a:gd name="connsiteX0" fmla="*/ 545323 w 4922338"/>
              <a:gd name="connsiteY0" fmla="*/ 324899 h 2254827"/>
              <a:gd name="connsiteX1" fmla="*/ 4922338 w 4922338"/>
              <a:gd name="connsiteY1" fmla="*/ 1061827 h 2254827"/>
              <a:gd name="connsiteX2" fmla="*/ 2272826 w 4922338"/>
              <a:gd name="connsiteY2" fmla="*/ 1782881 h 2254827"/>
              <a:gd name="connsiteX3" fmla="*/ 1278 w 4922338"/>
              <a:gd name="connsiteY3" fmla="*/ 2254827 h 2254827"/>
              <a:gd name="connsiteX4" fmla="*/ 545323 w 4922338"/>
              <a:gd name="connsiteY4" fmla="*/ 324899 h 2254827"/>
              <a:gd name="connsiteX0" fmla="*/ 545323 w 4922338"/>
              <a:gd name="connsiteY0" fmla="*/ 389161 h 2319089"/>
              <a:gd name="connsiteX1" fmla="*/ 4922338 w 4922338"/>
              <a:gd name="connsiteY1" fmla="*/ 1126089 h 2319089"/>
              <a:gd name="connsiteX2" fmla="*/ 2272826 w 4922338"/>
              <a:gd name="connsiteY2" fmla="*/ 1847143 h 2319089"/>
              <a:gd name="connsiteX3" fmla="*/ 1278 w 4922338"/>
              <a:gd name="connsiteY3" fmla="*/ 2319089 h 2319089"/>
              <a:gd name="connsiteX4" fmla="*/ 545323 w 4922338"/>
              <a:gd name="connsiteY4" fmla="*/ 389161 h 2319089"/>
              <a:gd name="connsiteX0" fmla="*/ 558251 w 4921060"/>
              <a:gd name="connsiteY0" fmla="*/ 379341 h 2324017"/>
              <a:gd name="connsiteX1" fmla="*/ 4921060 w 4921060"/>
              <a:gd name="connsiteY1" fmla="*/ 1131017 h 2324017"/>
              <a:gd name="connsiteX2" fmla="*/ 2271548 w 4921060"/>
              <a:gd name="connsiteY2" fmla="*/ 1852071 h 2324017"/>
              <a:gd name="connsiteX3" fmla="*/ 0 w 4921060"/>
              <a:gd name="connsiteY3" fmla="*/ 2324017 h 2324017"/>
              <a:gd name="connsiteX4" fmla="*/ 558251 w 4921060"/>
              <a:gd name="connsiteY4" fmla="*/ 379341 h 2324017"/>
              <a:gd name="connsiteX0" fmla="*/ 558251 w 4921060"/>
              <a:gd name="connsiteY0" fmla="*/ 442948 h 2387624"/>
              <a:gd name="connsiteX1" fmla="*/ 4921060 w 4921060"/>
              <a:gd name="connsiteY1" fmla="*/ 1194624 h 2387624"/>
              <a:gd name="connsiteX2" fmla="*/ 2271548 w 4921060"/>
              <a:gd name="connsiteY2" fmla="*/ 1915678 h 2387624"/>
              <a:gd name="connsiteX3" fmla="*/ 0 w 4921060"/>
              <a:gd name="connsiteY3" fmla="*/ 2387624 h 2387624"/>
              <a:gd name="connsiteX4" fmla="*/ 558251 w 4921060"/>
              <a:gd name="connsiteY4" fmla="*/ 442948 h 2387624"/>
              <a:gd name="connsiteX0" fmla="*/ 558251 w 4921060"/>
              <a:gd name="connsiteY0" fmla="*/ 442948 h 2387624"/>
              <a:gd name="connsiteX1" fmla="*/ 4921060 w 4921060"/>
              <a:gd name="connsiteY1" fmla="*/ 1194624 h 2387624"/>
              <a:gd name="connsiteX2" fmla="*/ 2271548 w 4921060"/>
              <a:gd name="connsiteY2" fmla="*/ 1915678 h 2387624"/>
              <a:gd name="connsiteX3" fmla="*/ 0 w 4921060"/>
              <a:gd name="connsiteY3" fmla="*/ 2387624 h 2387624"/>
              <a:gd name="connsiteX4" fmla="*/ 558251 w 4921060"/>
              <a:gd name="connsiteY4" fmla="*/ 442948 h 2387624"/>
              <a:gd name="connsiteX0" fmla="*/ 558251 w 4921060"/>
              <a:gd name="connsiteY0" fmla="*/ 430335 h 2375011"/>
              <a:gd name="connsiteX1" fmla="*/ 4921060 w 4921060"/>
              <a:gd name="connsiteY1" fmla="*/ 1182011 h 2375011"/>
              <a:gd name="connsiteX2" fmla="*/ 2271548 w 4921060"/>
              <a:gd name="connsiteY2" fmla="*/ 1903065 h 2375011"/>
              <a:gd name="connsiteX3" fmla="*/ 0 w 4921060"/>
              <a:gd name="connsiteY3" fmla="*/ 2375011 h 2375011"/>
              <a:gd name="connsiteX4" fmla="*/ 558251 w 4921060"/>
              <a:gd name="connsiteY4" fmla="*/ 430335 h 2375011"/>
              <a:gd name="connsiteX0" fmla="*/ 558251 w 4921060"/>
              <a:gd name="connsiteY0" fmla="*/ 512588 h 2457264"/>
              <a:gd name="connsiteX1" fmla="*/ 4921060 w 4921060"/>
              <a:gd name="connsiteY1" fmla="*/ 1264264 h 2457264"/>
              <a:gd name="connsiteX2" fmla="*/ 2271548 w 4921060"/>
              <a:gd name="connsiteY2" fmla="*/ 1985318 h 2457264"/>
              <a:gd name="connsiteX3" fmla="*/ 0 w 4921060"/>
              <a:gd name="connsiteY3" fmla="*/ 2457264 h 2457264"/>
              <a:gd name="connsiteX4" fmla="*/ 558251 w 4921060"/>
              <a:gd name="connsiteY4" fmla="*/ 512588 h 2457264"/>
              <a:gd name="connsiteX0" fmla="*/ 558251 w 4921060"/>
              <a:gd name="connsiteY0" fmla="*/ 563471 h 2508147"/>
              <a:gd name="connsiteX1" fmla="*/ 4921060 w 4921060"/>
              <a:gd name="connsiteY1" fmla="*/ 1315147 h 2508147"/>
              <a:gd name="connsiteX2" fmla="*/ 2271548 w 4921060"/>
              <a:gd name="connsiteY2" fmla="*/ 2036201 h 2508147"/>
              <a:gd name="connsiteX3" fmla="*/ 0 w 4921060"/>
              <a:gd name="connsiteY3" fmla="*/ 2508147 h 2508147"/>
              <a:gd name="connsiteX4" fmla="*/ 558251 w 4921060"/>
              <a:gd name="connsiteY4" fmla="*/ 563471 h 2508147"/>
              <a:gd name="connsiteX0" fmla="*/ 558251 w 4921060"/>
              <a:gd name="connsiteY0" fmla="*/ 545795 h 2490471"/>
              <a:gd name="connsiteX1" fmla="*/ 4921060 w 4921060"/>
              <a:gd name="connsiteY1" fmla="*/ 1297471 h 2490471"/>
              <a:gd name="connsiteX2" fmla="*/ 2271548 w 4921060"/>
              <a:gd name="connsiteY2" fmla="*/ 2018525 h 2490471"/>
              <a:gd name="connsiteX3" fmla="*/ 0 w 4921060"/>
              <a:gd name="connsiteY3" fmla="*/ 2490471 h 2490471"/>
              <a:gd name="connsiteX4" fmla="*/ 558251 w 4921060"/>
              <a:gd name="connsiteY4" fmla="*/ 545795 h 249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1060" h="2490471">
                <a:moveTo>
                  <a:pt x="558251" y="545795"/>
                </a:moveTo>
                <a:cubicBezTo>
                  <a:pt x="2216070" y="717859"/>
                  <a:pt x="4520352" y="-1208141"/>
                  <a:pt x="4921060" y="1297471"/>
                </a:cubicBezTo>
                <a:cubicBezTo>
                  <a:pt x="2708801" y="1732664"/>
                  <a:pt x="3628401" y="595191"/>
                  <a:pt x="2271548" y="2018525"/>
                </a:cubicBezTo>
                <a:cubicBezTo>
                  <a:pt x="1626910" y="2526360"/>
                  <a:pt x="703357" y="2089316"/>
                  <a:pt x="0" y="2490471"/>
                </a:cubicBezTo>
                <a:cubicBezTo>
                  <a:pt x="9833" y="1435845"/>
                  <a:pt x="-83088" y="1569941"/>
                  <a:pt x="558251" y="54579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64774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prstClr val="white"/>
                </a:solidFill>
              </a:rPr>
              <a:t>N</a:t>
            </a:r>
            <a:r>
              <a:rPr lang="en-US" sz="2800" dirty="0">
                <a:solidFill>
                  <a:prstClr val="white"/>
                </a:solidFill>
              </a:rPr>
              <a:t>-SBEN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57541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prstClr val="white"/>
                </a:solidFill>
              </a:rPr>
              <a:t>N</a:t>
            </a:r>
            <a:r>
              <a:rPr lang="en-US" sz="2800" dirty="0">
                <a:solidFill>
                  <a:prstClr val="white"/>
                </a:solidFill>
              </a:rPr>
              <a:t>-HSDA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17168" y="5762543"/>
            <a:ext cx="6578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white"/>
                </a:solidFill>
              </a:rPr>
              <a:t>For all training samples in D &amp; U…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DFE3E5"/>
                </a:solidFill>
              </a:rPr>
              <a:pPr/>
              <a:t>56</a:t>
            </a:fld>
            <a:endParaRPr lang="en-US" dirty="0">
              <a:solidFill>
                <a:srgbClr val="DFE3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9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6" y="1392629"/>
            <a:ext cx="5837048" cy="3971045"/>
          </a:xfrm>
        </p:spPr>
      </p:pic>
      <p:pic>
        <p:nvPicPr>
          <p:cNvPr id="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44" y="1326284"/>
            <a:ext cx="6032089" cy="41037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4774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prstClr val="white"/>
                </a:solidFill>
              </a:rPr>
              <a:t>N</a:t>
            </a:r>
            <a:r>
              <a:rPr lang="en-US" sz="2800" dirty="0">
                <a:solidFill>
                  <a:prstClr val="white"/>
                </a:solidFill>
              </a:rPr>
              <a:t>-SBEN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57541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prstClr val="white"/>
                </a:solidFill>
              </a:rPr>
              <a:t>N</a:t>
            </a:r>
            <a:r>
              <a:rPr lang="en-US" sz="2800" dirty="0">
                <a:solidFill>
                  <a:prstClr val="white"/>
                </a:solidFill>
              </a:rPr>
              <a:t>-HSDA</a:t>
            </a:r>
          </a:p>
        </p:txBody>
      </p:sp>
      <p:sp>
        <p:nvSpPr>
          <p:cNvPr id="7" name="Flowchart: Data 6"/>
          <p:cNvSpPr/>
          <p:nvPr/>
        </p:nvSpPr>
        <p:spPr>
          <a:xfrm>
            <a:off x="7021735" y="1326284"/>
            <a:ext cx="3964306" cy="16373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151 w 10000"/>
              <a:gd name="connsiteY1" fmla="*/ 2612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514 w 10000"/>
              <a:gd name="connsiteY1" fmla="*/ 84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837"/>
              <a:gd name="connsiteY0" fmla="*/ 10084 h 10084"/>
              <a:gd name="connsiteX1" fmla="*/ 4351 w 10837"/>
              <a:gd name="connsiteY1" fmla="*/ 84 h 10084"/>
              <a:gd name="connsiteX2" fmla="*/ 10837 w 10837"/>
              <a:gd name="connsiteY2" fmla="*/ 0 h 10084"/>
              <a:gd name="connsiteX3" fmla="*/ 10510 w 10837"/>
              <a:gd name="connsiteY3" fmla="*/ 10000 h 10084"/>
              <a:gd name="connsiteX4" fmla="*/ 0 w 10837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709"/>
              <a:gd name="connsiteY0" fmla="*/ 10084 h 10084"/>
              <a:gd name="connsiteX1" fmla="*/ 4351 w 10709"/>
              <a:gd name="connsiteY1" fmla="*/ 84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  <a:gd name="connsiteX0" fmla="*/ 0 w 10709"/>
              <a:gd name="connsiteY0" fmla="*/ 10084 h 10084"/>
              <a:gd name="connsiteX1" fmla="*/ 4022 w 10709"/>
              <a:gd name="connsiteY1" fmla="*/ 1216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  <a:gd name="connsiteX0" fmla="*/ 0 w 10709"/>
              <a:gd name="connsiteY0" fmla="*/ 8868 h 8868"/>
              <a:gd name="connsiteX1" fmla="*/ 4022 w 10709"/>
              <a:gd name="connsiteY1" fmla="*/ 0 h 8868"/>
              <a:gd name="connsiteX2" fmla="*/ 9183 w 10709"/>
              <a:gd name="connsiteY2" fmla="*/ 3 h 8868"/>
              <a:gd name="connsiteX3" fmla="*/ 10709 w 10709"/>
              <a:gd name="connsiteY3" fmla="*/ 8868 h 8868"/>
              <a:gd name="connsiteX4" fmla="*/ 0 w 10709"/>
              <a:gd name="connsiteY4" fmla="*/ 8868 h 8868"/>
              <a:gd name="connsiteX0" fmla="*/ 0 w 10000"/>
              <a:gd name="connsiteY0" fmla="*/ 10000 h 10000"/>
              <a:gd name="connsiteX1" fmla="*/ 3756 w 10000"/>
              <a:gd name="connsiteY1" fmla="*/ 0 h 10000"/>
              <a:gd name="connsiteX2" fmla="*/ 8575 w 10000"/>
              <a:gd name="connsiteY2" fmla="*/ 3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3756" y="0"/>
                </a:lnTo>
                <a:lnTo>
                  <a:pt x="8575" y="3"/>
                </a:lnTo>
                <a:cubicBezTo>
                  <a:pt x="9330" y="5266"/>
                  <a:pt x="9780" y="6242"/>
                  <a:pt x="10000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lowchart: Data 6"/>
          <p:cNvSpPr/>
          <p:nvPr/>
        </p:nvSpPr>
        <p:spPr>
          <a:xfrm>
            <a:off x="1087167" y="1392629"/>
            <a:ext cx="3964306" cy="157104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151 w 10000"/>
              <a:gd name="connsiteY1" fmla="*/ 2612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514 w 10000"/>
              <a:gd name="connsiteY1" fmla="*/ 84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837"/>
              <a:gd name="connsiteY0" fmla="*/ 10084 h 10084"/>
              <a:gd name="connsiteX1" fmla="*/ 4351 w 10837"/>
              <a:gd name="connsiteY1" fmla="*/ 84 h 10084"/>
              <a:gd name="connsiteX2" fmla="*/ 10837 w 10837"/>
              <a:gd name="connsiteY2" fmla="*/ 0 h 10084"/>
              <a:gd name="connsiteX3" fmla="*/ 10510 w 10837"/>
              <a:gd name="connsiteY3" fmla="*/ 10000 h 10084"/>
              <a:gd name="connsiteX4" fmla="*/ 0 w 10837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709"/>
              <a:gd name="connsiteY0" fmla="*/ 10084 h 10084"/>
              <a:gd name="connsiteX1" fmla="*/ 4351 w 10709"/>
              <a:gd name="connsiteY1" fmla="*/ 84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  <a:gd name="connsiteX0" fmla="*/ 0 w 10709"/>
              <a:gd name="connsiteY0" fmla="*/ 10098 h 10098"/>
              <a:gd name="connsiteX1" fmla="*/ 4227 w 10709"/>
              <a:gd name="connsiteY1" fmla="*/ 0 h 10098"/>
              <a:gd name="connsiteX2" fmla="*/ 9801 w 10709"/>
              <a:gd name="connsiteY2" fmla="*/ 14 h 10098"/>
              <a:gd name="connsiteX3" fmla="*/ 10709 w 10709"/>
              <a:gd name="connsiteY3" fmla="*/ 10098 h 10098"/>
              <a:gd name="connsiteX4" fmla="*/ 0 w 10709"/>
              <a:gd name="connsiteY4" fmla="*/ 10098 h 10098"/>
              <a:gd name="connsiteX0" fmla="*/ 0 w 10709"/>
              <a:gd name="connsiteY0" fmla="*/ 10098 h 10098"/>
              <a:gd name="connsiteX1" fmla="*/ 4227 w 10709"/>
              <a:gd name="connsiteY1" fmla="*/ 0 h 10098"/>
              <a:gd name="connsiteX2" fmla="*/ 9266 w 10709"/>
              <a:gd name="connsiteY2" fmla="*/ 14 h 10098"/>
              <a:gd name="connsiteX3" fmla="*/ 10709 w 10709"/>
              <a:gd name="connsiteY3" fmla="*/ 10098 h 10098"/>
              <a:gd name="connsiteX4" fmla="*/ 0 w 10709"/>
              <a:gd name="connsiteY4" fmla="*/ 10098 h 10098"/>
              <a:gd name="connsiteX0" fmla="*/ 0 w 10709"/>
              <a:gd name="connsiteY0" fmla="*/ 10098 h 10098"/>
              <a:gd name="connsiteX1" fmla="*/ 4227 w 10709"/>
              <a:gd name="connsiteY1" fmla="*/ 0 h 10098"/>
              <a:gd name="connsiteX2" fmla="*/ 9266 w 10709"/>
              <a:gd name="connsiteY2" fmla="*/ 14 h 10098"/>
              <a:gd name="connsiteX3" fmla="*/ 10709 w 10709"/>
              <a:gd name="connsiteY3" fmla="*/ 10098 h 10098"/>
              <a:gd name="connsiteX4" fmla="*/ 0 w 10709"/>
              <a:gd name="connsiteY4" fmla="*/ 10098 h 1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09" h="10098">
                <a:moveTo>
                  <a:pt x="0" y="10098"/>
                </a:moveTo>
                <a:lnTo>
                  <a:pt x="4227" y="0"/>
                </a:lnTo>
                <a:lnTo>
                  <a:pt x="9266" y="14"/>
                </a:lnTo>
                <a:cubicBezTo>
                  <a:pt x="9910" y="4920"/>
                  <a:pt x="10473" y="6765"/>
                  <a:pt x="10709" y="10098"/>
                </a:cubicBezTo>
                <a:lnTo>
                  <a:pt x="0" y="10098"/>
                </a:lnTo>
                <a:close/>
              </a:path>
            </a:pathLst>
          </a:cu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 rot="15724017">
            <a:off x="9433942" y="2000064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 rot="4773014">
            <a:off x="9914451" y="1940976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8231221" y="1774481"/>
            <a:ext cx="1490082" cy="797242"/>
          </a:xfrm>
          <a:custGeom>
            <a:avLst/>
            <a:gdLst>
              <a:gd name="connsiteX0" fmla="*/ 0 w 1478280"/>
              <a:gd name="connsiteY0" fmla="*/ 411480 h 432827"/>
              <a:gd name="connsiteX1" fmla="*/ 411480 w 1478280"/>
              <a:gd name="connsiteY1" fmla="*/ 0 h 432827"/>
              <a:gd name="connsiteX2" fmla="*/ 1478280 w 1478280"/>
              <a:gd name="connsiteY2" fmla="*/ 411480 h 432827"/>
              <a:gd name="connsiteX0" fmla="*/ 0 w 1478280"/>
              <a:gd name="connsiteY0" fmla="*/ 503352 h 522010"/>
              <a:gd name="connsiteX1" fmla="*/ 1018175 w 1478280"/>
              <a:gd name="connsiteY1" fmla="*/ 0 h 522010"/>
              <a:gd name="connsiteX2" fmla="*/ 1478280 w 1478280"/>
              <a:gd name="connsiteY2" fmla="*/ 503352 h 522010"/>
              <a:gd name="connsiteX0" fmla="*/ 0 w 1379516"/>
              <a:gd name="connsiteY0" fmla="*/ 534006 h 534006"/>
              <a:gd name="connsiteX1" fmla="*/ 919411 w 1379516"/>
              <a:gd name="connsiteY1" fmla="*/ 30 h 534006"/>
              <a:gd name="connsiteX2" fmla="*/ 1379516 w 1379516"/>
              <a:gd name="connsiteY2" fmla="*/ 503382 h 53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9516" h="534006">
                <a:moveTo>
                  <a:pt x="0" y="534006"/>
                </a:moveTo>
                <a:cubicBezTo>
                  <a:pt x="82550" y="328266"/>
                  <a:pt x="689492" y="5134"/>
                  <a:pt x="919411" y="30"/>
                </a:cubicBezTo>
                <a:cubicBezTo>
                  <a:pt x="1149330" y="-5074"/>
                  <a:pt x="1361736" y="638002"/>
                  <a:pt x="1379516" y="503382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 rot="15724017">
            <a:off x="3365740" y="2089813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 rot="4773014">
            <a:off x="3846249" y="2030725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 rot="18709067">
            <a:off x="2162552" y="2072363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7758064">
            <a:off x="2491480" y="2177983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1968406" y="1608614"/>
            <a:ext cx="1642482" cy="958164"/>
          </a:xfrm>
          <a:custGeom>
            <a:avLst/>
            <a:gdLst>
              <a:gd name="connsiteX0" fmla="*/ 0 w 1478280"/>
              <a:gd name="connsiteY0" fmla="*/ 411480 h 432827"/>
              <a:gd name="connsiteX1" fmla="*/ 411480 w 1478280"/>
              <a:gd name="connsiteY1" fmla="*/ 0 h 432827"/>
              <a:gd name="connsiteX2" fmla="*/ 1478280 w 1478280"/>
              <a:gd name="connsiteY2" fmla="*/ 411480 h 432827"/>
              <a:gd name="connsiteX0" fmla="*/ 0 w 1478280"/>
              <a:gd name="connsiteY0" fmla="*/ 503352 h 522010"/>
              <a:gd name="connsiteX1" fmla="*/ 1018175 w 1478280"/>
              <a:gd name="connsiteY1" fmla="*/ 0 h 522010"/>
              <a:gd name="connsiteX2" fmla="*/ 1478280 w 1478280"/>
              <a:gd name="connsiteY2" fmla="*/ 503352 h 522010"/>
              <a:gd name="connsiteX0" fmla="*/ 0 w 1379516"/>
              <a:gd name="connsiteY0" fmla="*/ 534006 h 534006"/>
              <a:gd name="connsiteX1" fmla="*/ 919411 w 1379516"/>
              <a:gd name="connsiteY1" fmla="*/ 30 h 534006"/>
              <a:gd name="connsiteX2" fmla="*/ 1379516 w 1379516"/>
              <a:gd name="connsiteY2" fmla="*/ 503382 h 534006"/>
              <a:gd name="connsiteX0" fmla="*/ 0 w 1379516"/>
              <a:gd name="connsiteY0" fmla="*/ 636082 h 636082"/>
              <a:gd name="connsiteX1" fmla="*/ 989957 w 1379516"/>
              <a:gd name="connsiteY1" fmla="*/ 26 h 636082"/>
              <a:gd name="connsiteX2" fmla="*/ 1379516 w 1379516"/>
              <a:gd name="connsiteY2" fmla="*/ 605458 h 636082"/>
              <a:gd name="connsiteX0" fmla="*/ 0 w 1605263"/>
              <a:gd name="connsiteY0" fmla="*/ 636082 h 636082"/>
              <a:gd name="connsiteX1" fmla="*/ 1215704 w 1605263"/>
              <a:gd name="connsiteY1" fmla="*/ 26 h 636082"/>
              <a:gd name="connsiteX2" fmla="*/ 1605263 w 1605263"/>
              <a:gd name="connsiteY2" fmla="*/ 605458 h 636082"/>
              <a:gd name="connsiteX0" fmla="*/ 0 w 1520608"/>
              <a:gd name="connsiteY0" fmla="*/ 636059 h 641794"/>
              <a:gd name="connsiteX1" fmla="*/ 1215704 w 1520608"/>
              <a:gd name="connsiteY1" fmla="*/ 3 h 641794"/>
              <a:gd name="connsiteX2" fmla="*/ 1520608 w 1520608"/>
              <a:gd name="connsiteY2" fmla="*/ 625851 h 64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608" h="641794">
                <a:moveTo>
                  <a:pt x="0" y="636059"/>
                </a:moveTo>
                <a:cubicBezTo>
                  <a:pt x="82550" y="430319"/>
                  <a:pt x="962269" y="1704"/>
                  <a:pt x="1215704" y="3"/>
                </a:cubicBezTo>
                <a:cubicBezTo>
                  <a:pt x="1469139" y="-1698"/>
                  <a:pt x="1502828" y="760471"/>
                  <a:pt x="1520608" y="625851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17168" y="5762543"/>
            <a:ext cx="6578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white"/>
                </a:solidFill>
              </a:rPr>
              <a:t>For all training samples in D &amp; U…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DFE3E5"/>
                </a:solidFill>
              </a:rPr>
              <a:pPr/>
              <a:t>57</a:t>
            </a:fld>
            <a:endParaRPr lang="en-US" dirty="0">
              <a:solidFill>
                <a:srgbClr val="DFE3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78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24"/>
            <a:ext cx="10283372" cy="678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96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71" y="365125"/>
            <a:ext cx="9811658" cy="570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0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43" y="188687"/>
            <a:ext cx="9464514" cy="64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162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36" y="0"/>
            <a:ext cx="9578328" cy="590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22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90" y="128789"/>
            <a:ext cx="9874376" cy="6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87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72" y="0"/>
            <a:ext cx="9614614" cy="636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558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93" y="154546"/>
            <a:ext cx="9186772" cy="62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732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847" y="90154"/>
            <a:ext cx="9003822" cy="63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908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00" y="103031"/>
            <a:ext cx="9125684" cy="523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8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920" y="103031"/>
            <a:ext cx="9149916" cy="626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4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40" y="128789"/>
            <a:ext cx="9865878" cy="44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424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45" y="0"/>
            <a:ext cx="9339710" cy="65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6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57" y="138568"/>
            <a:ext cx="9637486" cy="65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09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919" y="1"/>
            <a:ext cx="9394162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78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074" y="304801"/>
            <a:ext cx="9889852" cy="62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29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947</Words>
  <Application>Microsoft Office PowerPoint</Application>
  <PresentationFormat>Widescreen</PresentationFormat>
  <Paragraphs>124</Paragraphs>
  <Slides>68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Calibri Light</vt:lpstr>
      <vt:lpstr>Helvetica</vt:lpstr>
      <vt:lpstr>Wingdings 3</vt:lpstr>
      <vt:lpstr>Office Theme</vt:lpstr>
      <vt:lpstr>Representation learning</vt:lpstr>
      <vt:lpstr>Manual &amp; Exhaustive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again? Feature Abstraction</vt:lpstr>
      <vt:lpstr>PowerPoint Presentation</vt:lpstr>
      <vt:lpstr>PowerPoint Presentation</vt:lpstr>
      <vt:lpstr>PowerPoint Presentation</vt:lpstr>
      <vt:lpstr>The Manifold Hypothesis</vt:lpstr>
      <vt:lpstr>Manifold Learning: Infer the Underlying Manifold</vt:lpstr>
      <vt:lpstr>PowerPoint Presentation</vt:lpstr>
      <vt:lpstr>Mapping to Spaces to Visualize</vt:lpstr>
      <vt:lpstr>What is a “Shallow” Model?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Pre-training = Learned Initialization</vt:lpstr>
      <vt:lpstr>Pre-Training: Use One Model to Learn Another</vt:lpstr>
      <vt:lpstr>PowerPoint Presentation</vt:lpstr>
      <vt:lpstr>PowerPoint Presentation</vt:lpstr>
      <vt:lpstr>PowerPoint Presentation</vt:lpstr>
      <vt:lpstr>Pre-training Helped Revitalize Neural Nets</vt:lpstr>
      <vt:lpstr>Greedy, Layer-wise Learning</vt:lpstr>
      <vt:lpstr>Greedy, Layer-wise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Representation Learning</dc:title>
  <dc:creator>Alex Ororbia</dc:creator>
  <cp:lastModifiedBy>Thamizharasi Nandakumar</cp:lastModifiedBy>
  <cp:revision>87</cp:revision>
  <dcterms:created xsi:type="dcterms:W3CDTF">2017-11-14T21:06:46Z</dcterms:created>
  <dcterms:modified xsi:type="dcterms:W3CDTF">2025-09-30T10:04:46Z</dcterms:modified>
</cp:coreProperties>
</file>